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Average" panose="020B0604020202020204" charset="0"/>
      <p:regular r:id="rId38"/>
    </p:embeddedFont>
    <p:embeddedFont>
      <p:font typeface="Lato" panose="020F0502020204030203" pitchFamily="34"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
      <p:font typeface="Oswald" panose="00000500000000000000" pitchFamily="2" charset="0"/>
      <p:regular r:id="rId47"/>
      <p:bold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7D5D61-93B6-444E-A60C-AE906A610C37}">
  <a:tblStyle styleId="{DA7D5D61-93B6-444E-A60C-AE906A610C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e2f4651f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e2f4651f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60400c9de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60400c9de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60400c9de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60400c9de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e2f4651fd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e2f4651fd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e2f4651fdc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e2f4651fd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e2f4651fdc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e2f4651fdc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e2f4651fdc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e2f4651fdc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e2f4651fdc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e2f4651fdc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e2f4651fdc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e2f4651fdc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e2f4651fdc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e2f4651fd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e2f4651fdc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e2f4651fdc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e2f4651fdc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e2f4651fdc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e2f4651fdc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e2f4651fdc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e2f4651fdc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e2f4651fdc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e2f4651fdc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e2f4651fdc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e2f4651fdc_2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e2f4651fdc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460400c9d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460400c9d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460400c9de_2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460400c9de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460400c9de_2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460400c9de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60400c9de_2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60400c9de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460400c9de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460400c9de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460400c9de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460400c9de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e2f4651fdc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e2f4651fdc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e2f4651fdc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e2f4651fd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60400c9de_2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60400c9de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500314" y="812525"/>
            <a:ext cx="6859276"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VLSI Full Custom Design</a:t>
            </a:r>
            <a:endParaRPr dirty="0"/>
          </a:p>
        </p:txBody>
      </p:sp>
      <p:sp>
        <p:nvSpPr>
          <p:cNvPr id="229" name="Google Shape;229;p17"/>
          <p:cNvSpPr txBox="1">
            <a:spLocks noGrp="1"/>
          </p:cNvSpPr>
          <p:nvPr>
            <p:ph type="subTitle" idx="1"/>
          </p:nvPr>
        </p:nvSpPr>
        <p:spPr>
          <a:xfrm>
            <a:off x="3373907" y="1483997"/>
            <a:ext cx="4566300" cy="6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dirty="0">
                <a:latin typeface="Arial"/>
                <a:ea typeface="Arial"/>
                <a:cs typeface="Arial"/>
                <a:sym typeface="Arial"/>
              </a:rPr>
              <a:t>Ultra Low Power 4-bit ALU</a:t>
            </a:r>
            <a:endParaRPr sz="700" dirty="0"/>
          </a:p>
        </p:txBody>
      </p:sp>
      <p:sp>
        <p:nvSpPr>
          <p:cNvPr id="230" name="Google Shape;230;p17"/>
          <p:cNvSpPr txBox="1"/>
          <p:nvPr/>
        </p:nvSpPr>
        <p:spPr>
          <a:xfrm>
            <a:off x="3842425" y="2391425"/>
            <a:ext cx="5219400" cy="2923847"/>
          </a:xfrm>
          <a:prstGeom prst="rect">
            <a:avLst/>
          </a:prstGeom>
          <a:noFill/>
          <a:ln>
            <a:noFill/>
          </a:ln>
        </p:spPr>
        <p:txBody>
          <a:bodyPr spcFirstLastPara="1" wrap="square" lIns="91425" tIns="91425" rIns="91425" bIns="91425" anchor="t" anchorCtr="0">
            <a:spAutoFit/>
          </a:bodyPr>
          <a:lstStyle/>
          <a:p>
            <a:pPr marL="1371600" lvl="0" indent="457200" algn="l" rtl="0">
              <a:spcBef>
                <a:spcPts val="0"/>
              </a:spcBef>
              <a:spcAft>
                <a:spcPts val="0"/>
              </a:spcAft>
              <a:buNone/>
            </a:pPr>
            <a:r>
              <a:rPr lang="en-GB" sz="1500" b="1" dirty="0">
                <a:solidFill>
                  <a:schemeClr val="lt1"/>
                </a:solidFill>
                <a:latin typeface="Lato"/>
                <a:ea typeface="Lato"/>
                <a:cs typeface="Lato"/>
                <a:sym typeface="Lato"/>
              </a:rPr>
              <a:t>      Done by:</a:t>
            </a:r>
            <a:endParaRPr sz="1500" b="1" dirty="0">
              <a:solidFill>
                <a:schemeClr val="lt1"/>
              </a:solidFill>
              <a:latin typeface="Lato"/>
              <a:ea typeface="Lato"/>
              <a:cs typeface="Lato"/>
              <a:sym typeface="Lato"/>
            </a:endParaRPr>
          </a:p>
          <a:p>
            <a:pPr marL="0" lvl="0" indent="0" algn="ctr" rtl="0">
              <a:spcBef>
                <a:spcPts val="0"/>
              </a:spcBef>
              <a:spcAft>
                <a:spcPts val="0"/>
              </a:spcAft>
              <a:buNone/>
            </a:pPr>
            <a:endParaRPr sz="1500" b="1" dirty="0">
              <a:solidFill>
                <a:schemeClr val="lt1"/>
              </a:solidFill>
              <a:latin typeface="Lato"/>
              <a:ea typeface="Lato"/>
              <a:cs typeface="Lato"/>
              <a:sym typeface="Lato"/>
            </a:endParaRPr>
          </a:p>
          <a:p>
            <a:pPr marL="0" lvl="0" indent="0" algn="l" rtl="0">
              <a:spcBef>
                <a:spcPts val="0"/>
              </a:spcBef>
              <a:spcAft>
                <a:spcPts val="0"/>
              </a:spcAft>
              <a:buNone/>
            </a:pPr>
            <a:r>
              <a:rPr lang="en-GB" sz="1500" dirty="0">
                <a:solidFill>
                  <a:schemeClr val="lt1"/>
                </a:solidFill>
                <a:latin typeface="Times New Roman" panose="02020603050405020304" pitchFamily="18" charset="0"/>
                <a:ea typeface="Lato"/>
                <a:cs typeface="Times New Roman" panose="02020603050405020304" pitchFamily="18" charset="0"/>
                <a:sym typeface="Lato"/>
              </a:rPr>
              <a:t>Hassan Mohamed 			 Hammad Omar 			</a:t>
            </a:r>
            <a:endParaRPr sz="1500" dirty="0">
              <a:solidFill>
                <a:schemeClr val="lt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GB" sz="1500" dirty="0">
                <a:solidFill>
                  <a:schemeClr val="lt1"/>
                </a:solidFill>
                <a:latin typeface="Times New Roman" panose="02020603050405020304" pitchFamily="18" charset="0"/>
                <a:ea typeface="Lato"/>
                <a:cs typeface="Times New Roman" panose="02020603050405020304" pitchFamily="18" charset="0"/>
                <a:sym typeface="Lato"/>
              </a:rPr>
              <a:t>Ahmed El-</a:t>
            </a:r>
            <a:r>
              <a:rPr lang="en-GB" sz="1500" dirty="0" err="1">
                <a:solidFill>
                  <a:schemeClr val="lt1"/>
                </a:solidFill>
                <a:latin typeface="Times New Roman" panose="02020603050405020304" pitchFamily="18" charset="0"/>
                <a:ea typeface="Lato"/>
                <a:cs typeface="Times New Roman" panose="02020603050405020304" pitchFamily="18" charset="0"/>
                <a:sym typeface="Lato"/>
              </a:rPr>
              <a:t>Sousy</a:t>
            </a:r>
            <a:r>
              <a:rPr lang="en-GB" sz="1500" dirty="0">
                <a:solidFill>
                  <a:schemeClr val="lt1"/>
                </a:solidFill>
                <a:latin typeface="Times New Roman" panose="02020603050405020304" pitchFamily="18" charset="0"/>
                <a:ea typeface="Lato"/>
                <a:cs typeface="Times New Roman" panose="02020603050405020304" pitchFamily="18" charset="0"/>
                <a:sym typeface="Lato"/>
              </a:rPr>
              <a:t> 		 	</a:t>
            </a:r>
            <a:r>
              <a:rPr lang="en-GB" sz="1500" dirty="0" err="1">
                <a:solidFill>
                  <a:schemeClr val="lt1"/>
                </a:solidFill>
                <a:latin typeface="Times New Roman" panose="02020603050405020304" pitchFamily="18" charset="0"/>
                <a:ea typeface="Lato"/>
                <a:cs typeface="Times New Roman" panose="02020603050405020304" pitchFamily="18" charset="0"/>
                <a:sym typeface="Lato"/>
              </a:rPr>
              <a:t>Adham</a:t>
            </a:r>
            <a:r>
              <a:rPr lang="en-GB" sz="1500" dirty="0">
                <a:solidFill>
                  <a:schemeClr val="lt1"/>
                </a:solidFill>
                <a:latin typeface="Times New Roman" panose="02020603050405020304" pitchFamily="18" charset="0"/>
                <a:ea typeface="Lato"/>
                <a:cs typeface="Times New Roman" panose="02020603050405020304" pitchFamily="18" charset="0"/>
                <a:sym typeface="Lato"/>
              </a:rPr>
              <a:t> </a:t>
            </a:r>
            <a:r>
              <a:rPr lang="en-GB" sz="1500" dirty="0" err="1">
                <a:solidFill>
                  <a:schemeClr val="lt1"/>
                </a:solidFill>
                <a:latin typeface="Times New Roman" panose="02020603050405020304" pitchFamily="18" charset="0"/>
                <a:ea typeface="Lato"/>
                <a:cs typeface="Times New Roman" panose="02020603050405020304" pitchFamily="18" charset="0"/>
                <a:sym typeface="Lato"/>
              </a:rPr>
              <a:t>Elkholy</a:t>
            </a:r>
            <a:r>
              <a:rPr lang="en-GB" sz="1500" dirty="0">
                <a:solidFill>
                  <a:schemeClr val="lt1"/>
                </a:solidFill>
                <a:latin typeface="Times New Roman" panose="02020603050405020304" pitchFamily="18" charset="0"/>
                <a:ea typeface="Lato"/>
                <a:cs typeface="Times New Roman" panose="02020603050405020304" pitchFamily="18" charset="0"/>
                <a:sym typeface="Lato"/>
              </a:rPr>
              <a:t> 		</a:t>
            </a:r>
            <a:endParaRPr sz="1500" dirty="0">
              <a:solidFill>
                <a:schemeClr val="lt1"/>
              </a:solidFill>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endParaRPr sz="1500" dirty="0">
              <a:solidFill>
                <a:schemeClr val="lt1"/>
              </a:solidFill>
              <a:latin typeface="Lato"/>
              <a:ea typeface="Lato"/>
              <a:cs typeface="Lato"/>
              <a:sym typeface="Lato"/>
            </a:endParaRPr>
          </a:p>
          <a:p>
            <a:pPr marL="0" lvl="0" indent="0" algn="ctr" rtl="0">
              <a:spcBef>
                <a:spcPts val="0"/>
              </a:spcBef>
              <a:spcAft>
                <a:spcPts val="0"/>
              </a:spcAft>
              <a:buNone/>
            </a:pPr>
            <a:r>
              <a:rPr lang="en-GB" sz="1500" b="1" dirty="0">
                <a:solidFill>
                  <a:schemeClr val="lt1"/>
                </a:solidFill>
                <a:latin typeface="Lato"/>
                <a:ea typeface="Lato"/>
                <a:cs typeface="Lato"/>
                <a:sym typeface="Lato"/>
              </a:rPr>
              <a:t>Supervised by:</a:t>
            </a:r>
            <a:br>
              <a:rPr lang="en-GB" sz="1500" b="1" dirty="0">
                <a:solidFill>
                  <a:schemeClr val="lt1"/>
                </a:solidFill>
                <a:latin typeface="Lato"/>
                <a:ea typeface="Lato"/>
                <a:cs typeface="Lato"/>
                <a:sym typeface="Lato"/>
              </a:rPr>
            </a:br>
            <a:endParaRPr sz="1500" b="1" dirty="0">
              <a:solidFill>
                <a:schemeClr val="lt1"/>
              </a:solidFill>
              <a:latin typeface="Lato"/>
              <a:ea typeface="Lato"/>
              <a:cs typeface="Lato"/>
              <a:sym typeface="Lato"/>
            </a:endParaRPr>
          </a:p>
          <a:p>
            <a:pPr marL="0" lvl="0" indent="0" algn="ctr" rtl="0">
              <a:spcBef>
                <a:spcPts val="0"/>
              </a:spcBef>
              <a:spcAft>
                <a:spcPts val="0"/>
              </a:spcAft>
              <a:buNone/>
            </a:pPr>
            <a:r>
              <a:rPr lang="en-GB" sz="1500" dirty="0" err="1">
                <a:solidFill>
                  <a:schemeClr val="lt1"/>
                </a:solidFill>
                <a:latin typeface="Lato"/>
                <a:ea typeface="Lato"/>
                <a:cs typeface="Lato"/>
                <a:sym typeface="Lato"/>
              </a:rPr>
              <a:t>Dr.</a:t>
            </a:r>
            <a:r>
              <a:rPr lang="en-GB" sz="1500" dirty="0">
                <a:solidFill>
                  <a:schemeClr val="lt1"/>
                </a:solidFill>
                <a:latin typeface="Lato"/>
                <a:ea typeface="Lato"/>
                <a:cs typeface="Lato"/>
                <a:sym typeface="Lato"/>
              </a:rPr>
              <a:t>  </a:t>
            </a:r>
            <a:r>
              <a:rPr lang="en-GB" sz="1500" dirty="0" err="1">
                <a:solidFill>
                  <a:schemeClr val="lt1"/>
                </a:solidFill>
                <a:latin typeface="Lato"/>
                <a:ea typeface="Lato"/>
                <a:cs typeface="Lato"/>
                <a:sym typeface="Lato"/>
              </a:rPr>
              <a:t>Mohab</a:t>
            </a:r>
            <a:r>
              <a:rPr lang="en-GB" sz="1500" dirty="0">
                <a:solidFill>
                  <a:schemeClr val="lt1"/>
                </a:solidFill>
                <a:latin typeface="Lato"/>
                <a:ea typeface="Lato"/>
                <a:cs typeface="Lato"/>
                <a:sym typeface="Lato"/>
              </a:rPr>
              <a:t> Anis</a:t>
            </a:r>
            <a:endParaRPr sz="1500"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6"/>
          <p:cNvSpPr txBox="1">
            <a:spLocks noGrp="1"/>
          </p:cNvSpPr>
          <p:nvPr>
            <p:ph type="subTitle" idx="4294967295"/>
          </p:nvPr>
        </p:nvSpPr>
        <p:spPr>
          <a:xfrm>
            <a:off x="1198425" y="257425"/>
            <a:ext cx="4416600" cy="797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Full Adder  Schematic</a:t>
            </a:r>
            <a:endParaRPr sz="2400" b="1"/>
          </a:p>
        </p:txBody>
      </p:sp>
      <p:pic>
        <p:nvPicPr>
          <p:cNvPr id="300" name="Google Shape;300;p26"/>
          <p:cNvPicPr preferRelativeResize="0"/>
          <p:nvPr/>
        </p:nvPicPr>
        <p:blipFill rotWithShape="1">
          <a:blip r:embed="rId3">
            <a:alphaModFix/>
          </a:blip>
          <a:srcRect l="9425" t="15868" r="896" b="7059"/>
          <a:stretch/>
        </p:blipFill>
        <p:spPr>
          <a:xfrm>
            <a:off x="540000" y="783000"/>
            <a:ext cx="8167502" cy="4104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p:nvPr/>
        </p:nvSpPr>
        <p:spPr>
          <a:xfrm>
            <a:off x="1495050" y="162925"/>
            <a:ext cx="526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chemeClr val="lt1"/>
                </a:solidFill>
                <a:latin typeface="Average"/>
                <a:ea typeface="Average"/>
                <a:cs typeface="Average"/>
                <a:sym typeface="Average"/>
              </a:rPr>
              <a:t>4-bit Ripple Carry Adder schematic</a:t>
            </a:r>
            <a:endParaRPr sz="3600">
              <a:solidFill>
                <a:schemeClr val="lt1"/>
              </a:solidFill>
              <a:latin typeface="Oswald"/>
              <a:ea typeface="Oswald"/>
              <a:cs typeface="Oswald"/>
              <a:sym typeface="Oswald"/>
            </a:endParaRPr>
          </a:p>
        </p:txBody>
      </p:sp>
      <p:pic>
        <p:nvPicPr>
          <p:cNvPr id="306" name="Google Shape;306;p27"/>
          <p:cNvPicPr preferRelativeResize="0"/>
          <p:nvPr/>
        </p:nvPicPr>
        <p:blipFill rotWithShape="1">
          <a:blip r:embed="rId3">
            <a:alphaModFix/>
          </a:blip>
          <a:srcRect l="10075" t="17465" r="1616" b="7802"/>
          <a:stretch/>
        </p:blipFill>
        <p:spPr>
          <a:xfrm>
            <a:off x="1026000" y="918000"/>
            <a:ext cx="7648027" cy="392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subTitle" idx="4294967295"/>
          </p:nvPr>
        </p:nvSpPr>
        <p:spPr>
          <a:xfrm>
            <a:off x="1198425" y="257425"/>
            <a:ext cx="4416600" cy="797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Adder 1 Schematic</a:t>
            </a:r>
            <a:endParaRPr sz="2400" b="1"/>
          </a:p>
        </p:txBody>
      </p:sp>
      <p:pic>
        <p:nvPicPr>
          <p:cNvPr id="312" name="Google Shape;312;p28"/>
          <p:cNvPicPr preferRelativeResize="0"/>
          <p:nvPr/>
        </p:nvPicPr>
        <p:blipFill rotWithShape="1">
          <a:blip r:embed="rId3">
            <a:alphaModFix/>
          </a:blip>
          <a:srcRect l="9923" t="13783" r="16243" b="5375"/>
          <a:stretch/>
        </p:blipFill>
        <p:spPr>
          <a:xfrm>
            <a:off x="461700" y="1054525"/>
            <a:ext cx="8256677" cy="3839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9"/>
          <p:cNvSpPr txBox="1">
            <a:spLocks noGrp="1"/>
          </p:cNvSpPr>
          <p:nvPr>
            <p:ph type="subTitle" idx="4294967295"/>
          </p:nvPr>
        </p:nvSpPr>
        <p:spPr>
          <a:xfrm>
            <a:off x="1198425" y="257425"/>
            <a:ext cx="4416600" cy="797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400" b="1"/>
              <a:t>Adder 2 Schematic</a:t>
            </a:r>
            <a:endParaRPr sz="2400" b="1"/>
          </a:p>
        </p:txBody>
      </p:sp>
      <p:pic>
        <p:nvPicPr>
          <p:cNvPr id="318" name="Google Shape;318;p29"/>
          <p:cNvPicPr preferRelativeResize="0"/>
          <p:nvPr/>
        </p:nvPicPr>
        <p:blipFill rotWithShape="1">
          <a:blip r:embed="rId3">
            <a:alphaModFix/>
          </a:blip>
          <a:srcRect l="9288" t="13969" b="4953"/>
          <a:stretch/>
        </p:blipFill>
        <p:spPr>
          <a:xfrm>
            <a:off x="777550" y="788075"/>
            <a:ext cx="7918277" cy="4015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p:nvPr/>
        </p:nvSpPr>
        <p:spPr>
          <a:xfrm>
            <a:off x="1468050" y="567925"/>
            <a:ext cx="5264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Power and delay test results</a:t>
            </a:r>
            <a:endParaRPr sz="3000">
              <a:solidFill>
                <a:schemeClr val="lt1"/>
              </a:solidFill>
              <a:latin typeface="Oswald"/>
              <a:ea typeface="Oswald"/>
              <a:cs typeface="Oswald"/>
              <a:sym typeface="Oswald"/>
            </a:endParaRPr>
          </a:p>
          <a:p>
            <a:pPr marL="0" lvl="0" indent="0" algn="l" rtl="0">
              <a:spcBef>
                <a:spcPts val="0"/>
              </a:spcBef>
              <a:spcAft>
                <a:spcPts val="0"/>
              </a:spcAft>
              <a:buNone/>
            </a:pPr>
            <a:endParaRPr sz="2000">
              <a:solidFill>
                <a:schemeClr val="lt1"/>
              </a:solidFill>
              <a:latin typeface="Average"/>
              <a:ea typeface="Average"/>
              <a:cs typeface="Average"/>
              <a:sym typeface="Average"/>
            </a:endParaRPr>
          </a:p>
        </p:txBody>
      </p:sp>
      <p:graphicFrame>
        <p:nvGraphicFramePr>
          <p:cNvPr id="324" name="Google Shape;324;p30"/>
          <p:cNvGraphicFramePr/>
          <p:nvPr/>
        </p:nvGraphicFramePr>
        <p:xfrm>
          <a:off x="975050" y="1792925"/>
          <a:ext cx="3000000" cy="3000000"/>
        </p:xfrm>
        <a:graphic>
          <a:graphicData uri="http://schemas.openxmlformats.org/drawingml/2006/table">
            <a:tbl>
              <a:tblPr>
                <a:noFill/>
                <a:tableStyleId>{DA7D5D61-93B6-444E-A60C-AE906A610C37}</a:tableStyleId>
              </a:tblPr>
              <a:tblGrid>
                <a:gridCol w="3021350">
                  <a:extLst>
                    <a:ext uri="{9D8B030D-6E8A-4147-A177-3AD203B41FA5}">
                      <a16:colId xmlns:a16="http://schemas.microsoft.com/office/drawing/2014/main" val="20000"/>
                    </a:ext>
                  </a:extLst>
                </a:gridCol>
                <a:gridCol w="3021350">
                  <a:extLst>
                    <a:ext uri="{9D8B030D-6E8A-4147-A177-3AD203B41FA5}">
                      <a16:colId xmlns:a16="http://schemas.microsoft.com/office/drawing/2014/main" val="20001"/>
                    </a:ext>
                  </a:extLst>
                </a:gridCol>
              </a:tblGrid>
              <a:tr h="438125">
                <a:tc>
                  <a:txBody>
                    <a:bodyPr/>
                    <a:lstStyle/>
                    <a:p>
                      <a:pPr marL="0" lvl="0" indent="0" algn="l" rtl="0">
                        <a:spcBef>
                          <a:spcPts val="0"/>
                        </a:spcBef>
                        <a:spcAft>
                          <a:spcPts val="0"/>
                        </a:spcAft>
                        <a:buNone/>
                      </a:pPr>
                      <a:r>
                        <a:rPr lang="en-GB">
                          <a:solidFill>
                            <a:schemeClr val="lt1"/>
                          </a:solidFill>
                        </a:rPr>
                        <a:t>Parameter </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Value</a:t>
                      </a:r>
                      <a:endParaRPr>
                        <a:solidFill>
                          <a:schemeClr val="lt1"/>
                        </a:solidFill>
                      </a:endParaRPr>
                    </a:p>
                  </a:txBody>
                  <a:tcPr marL="91425" marR="91425" marT="91425" marB="91425"/>
                </a:tc>
                <a:extLst>
                  <a:ext uri="{0D108BD9-81ED-4DB2-BD59-A6C34878D82A}">
                    <a16:rowId xmlns:a16="http://schemas.microsoft.com/office/drawing/2014/main" val="10000"/>
                  </a:ext>
                </a:extLst>
              </a:tr>
              <a:tr h="438125">
                <a:tc>
                  <a:txBody>
                    <a:bodyPr/>
                    <a:lstStyle/>
                    <a:p>
                      <a:pPr marL="0" lvl="0" indent="0" algn="l" rtl="0">
                        <a:spcBef>
                          <a:spcPts val="0"/>
                        </a:spcBef>
                        <a:spcAft>
                          <a:spcPts val="0"/>
                        </a:spcAft>
                        <a:buNone/>
                      </a:pPr>
                      <a:r>
                        <a:rPr lang="en-GB">
                          <a:solidFill>
                            <a:schemeClr val="lt1"/>
                          </a:solidFill>
                        </a:rPr>
                        <a:t>Avg. Power</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1.056 uW</a:t>
                      </a:r>
                      <a:endParaRPr>
                        <a:solidFill>
                          <a:schemeClr val="lt1"/>
                        </a:solidFill>
                      </a:endParaRPr>
                    </a:p>
                  </a:txBody>
                  <a:tcPr marL="91425" marR="91425" marT="91425" marB="91425"/>
                </a:tc>
                <a:extLst>
                  <a:ext uri="{0D108BD9-81ED-4DB2-BD59-A6C34878D82A}">
                    <a16:rowId xmlns:a16="http://schemas.microsoft.com/office/drawing/2014/main" val="10001"/>
                  </a:ext>
                </a:extLst>
              </a:tr>
              <a:tr h="438125">
                <a:tc>
                  <a:txBody>
                    <a:bodyPr/>
                    <a:lstStyle/>
                    <a:p>
                      <a:pPr marL="0" lvl="0" indent="0" algn="l" rtl="0">
                        <a:spcBef>
                          <a:spcPts val="0"/>
                        </a:spcBef>
                        <a:spcAft>
                          <a:spcPts val="0"/>
                        </a:spcAft>
                        <a:buNone/>
                      </a:pPr>
                      <a:r>
                        <a:rPr lang="en-GB">
                          <a:solidFill>
                            <a:schemeClr val="lt1"/>
                          </a:solidFill>
                        </a:rPr>
                        <a:t>tpHL</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130.8 ps</a:t>
                      </a:r>
                      <a:endParaRPr>
                        <a:solidFill>
                          <a:schemeClr val="lt1"/>
                        </a:solidFill>
                      </a:endParaRPr>
                    </a:p>
                  </a:txBody>
                  <a:tcPr marL="91425" marR="91425" marT="91425" marB="91425"/>
                </a:tc>
                <a:extLst>
                  <a:ext uri="{0D108BD9-81ED-4DB2-BD59-A6C34878D82A}">
                    <a16:rowId xmlns:a16="http://schemas.microsoft.com/office/drawing/2014/main" val="10002"/>
                  </a:ext>
                </a:extLst>
              </a:tr>
              <a:tr h="438125">
                <a:tc>
                  <a:txBody>
                    <a:bodyPr/>
                    <a:lstStyle/>
                    <a:p>
                      <a:pPr marL="0" lvl="0" indent="0" algn="l" rtl="0">
                        <a:spcBef>
                          <a:spcPts val="0"/>
                        </a:spcBef>
                        <a:spcAft>
                          <a:spcPts val="0"/>
                        </a:spcAft>
                        <a:buNone/>
                      </a:pPr>
                      <a:r>
                        <a:rPr lang="en-GB">
                          <a:solidFill>
                            <a:schemeClr val="lt1"/>
                          </a:solidFill>
                        </a:rPr>
                        <a:t>tpLH</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105.4 ps</a:t>
                      </a:r>
                      <a:endParaRPr>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title"/>
          </p:nvPr>
        </p:nvSpPr>
        <p:spPr>
          <a:xfrm>
            <a:off x="3699300" y="1711775"/>
            <a:ext cx="19398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t>Shifters</a:t>
            </a:r>
            <a:endParaRPr sz="27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2"/>
          <p:cNvSpPr txBox="1"/>
          <p:nvPr/>
        </p:nvSpPr>
        <p:spPr>
          <a:xfrm>
            <a:off x="1427550" y="324925"/>
            <a:ext cx="5885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Shifter Schematic</a:t>
            </a:r>
            <a:endParaRPr sz="3000">
              <a:solidFill>
                <a:schemeClr val="lt1"/>
              </a:solidFill>
              <a:latin typeface="Oswald"/>
              <a:ea typeface="Oswald"/>
              <a:cs typeface="Oswald"/>
              <a:sym typeface="Oswald"/>
            </a:endParaRPr>
          </a:p>
          <a:p>
            <a:pPr marL="0" lvl="0" indent="0" algn="l" rtl="0">
              <a:spcBef>
                <a:spcPts val="0"/>
              </a:spcBef>
              <a:spcAft>
                <a:spcPts val="0"/>
              </a:spcAft>
              <a:buNone/>
            </a:pPr>
            <a:endParaRPr sz="3000">
              <a:solidFill>
                <a:schemeClr val="lt1"/>
              </a:solidFill>
              <a:latin typeface="Oswald"/>
              <a:ea typeface="Oswald"/>
              <a:cs typeface="Oswald"/>
              <a:sym typeface="Oswald"/>
            </a:endParaRPr>
          </a:p>
          <a:p>
            <a:pPr marL="0" lvl="0" indent="0" algn="l" rtl="0">
              <a:spcBef>
                <a:spcPts val="0"/>
              </a:spcBef>
              <a:spcAft>
                <a:spcPts val="0"/>
              </a:spcAft>
              <a:buNone/>
            </a:pPr>
            <a:endParaRPr sz="2000">
              <a:solidFill>
                <a:schemeClr val="lt1"/>
              </a:solidFill>
              <a:latin typeface="Average"/>
              <a:ea typeface="Average"/>
              <a:cs typeface="Average"/>
              <a:sym typeface="Average"/>
            </a:endParaRPr>
          </a:p>
        </p:txBody>
      </p:sp>
      <p:pic>
        <p:nvPicPr>
          <p:cNvPr id="335" name="Google Shape;335;p32"/>
          <p:cNvPicPr preferRelativeResize="0"/>
          <p:nvPr/>
        </p:nvPicPr>
        <p:blipFill rotWithShape="1">
          <a:blip r:embed="rId3">
            <a:alphaModFix/>
          </a:blip>
          <a:srcRect l="9616" t="14398" b="5209"/>
          <a:stretch/>
        </p:blipFill>
        <p:spPr>
          <a:xfrm>
            <a:off x="709875" y="1216700"/>
            <a:ext cx="7633123" cy="3519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3"/>
          <p:cNvSpPr txBox="1"/>
          <p:nvPr/>
        </p:nvSpPr>
        <p:spPr>
          <a:xfrm>
            <a:off x="1468050" y="567925"/>
            <a:ext cx="58854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Sample of the results (Rotate Left)</a:t>
            </a:r>
            <a:endParaRPr sz="3000">
              <a:solidFill>
                <a:schemeClr val="lt1"/>
              </a:solidFill>
              <a:latin typeface="Oswald"/>
              <a:ea typeface="Oswald"/>
              <a:cs typeface="Oswald"/>
              <a:sym typeface="Oswald"/>
            </a:endParaRPr>
          </a:p>
          <a:p>
            <a:pPr marL="0" lvl="0" indent="0" algn="l" rtl="0">
              <a:spcBef>
                <a:spcPts val="0"/>
              </a:spcBef>
              <a:spcAft>
                <a:spcPts val="0"/>
              </a:spcAft>
              <a:buNone/>
            </a:pPr>
            <a:endParaRPr sz="3000">
              <a:solidFill>
                <a:schemeClr val="lt1"/>
              </a:solidFill>
              <a:latin typeface="Oswald"/>
              <a:ea typeface="Oswald"/>
              <a:cs typeface="Oswald"/>
              <a:sym typeface="Oswald"/>
            </a:endParaRPr>
          </a:p>
          <a:p>
            <a:pPr marL="0" lvl="0" indent="0" algn="l" rtl="0">
              <a:spcBef>
                <a:spcPts val="0"/>
              </a:spcBef>
              <a:spcAft>
                <a:spcPts val="0"/>
              </a:spcAft>
              <a:buNone/>
            </a:pPr>
            <a:endParaRPr sz="2000">
              <a:solidFill>
                <a:schemeClr val="lt1"/>
              </a:solidFill>
              <a:latin typeface="Average"/>
              <a:ea typeface="Average"/>
              <a:cs typeface="Average"/>
              <a:sym typeface="Average"/>
            </a:endParaRPr>
          </a:p>
        </p:txBody>
      </p:sp>
      <p:pic>
        <p:nvPicPr>
          <p:cNvPr id="341" name="Google Shape;341;p33"/>
          <p:cNvPicPr preferRelativeResize="0"/>
          <p:nvPr/>
        </p:nvPicPr>
        <p:blipFill rotWithShape="1">
          <a:blip r:embed="rId3">
            <a:alphaModFix/>
          </a:blip>
          <a:srcRect t="17568" b="9289"/>
          <a:stretch/>
        </p:blipFill>
        <p:spPr>
          <a:xfrm>
            <a:off x="906975" y="1276925"/>
            <a:ext cx="7220002" cy="352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4"/>
          <p:cNvSpPr txBox="1"/>
          <p:nvPr/>
        </p:nvSpPr>
        <p:spPr>
          <a:xfrm>
            <a:off x="1468050" y="567925"/>
            <a:ext cx="5264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Power and delay test results</a:t>
            </a:r>
            <a:endParaRPr sz="3000">
              <a:solidFill>
                <a:schemeClr val="lt1"/>
              </a:solidFill>
              <a:latin typeface="Oswald"/>
              <a:ea typeface="Oswald"/>
              <a:cs typeface="Oswald"/>
              <a:sym typeface="Oswald"/>
            </a:endParaRPr>
          </a:p>
          <a:p>
            <a:pPr marL="0" lvl="0" indent="0" algn="l" rtl="0">
              <a:spcBef>
                <a:spcPts val="0"/>
              </a:spcBef>
              <a:spcAft>
                <a:spcPts val="0"/>
              </a:spcAft>
              <a:buNone/>
            </a:pPr>
            <a:endParaRPr sz="2000">
              <a:solidFill>
                <a:schemeClr val="lt1"/>
              </a:solidFill>
              <a:latin typeface="Average"/>
              <a:ea typeface="Average"/>
              <a:cs typeface="Average"/>
              <a:sym typeface="Average"/>
            </a:endParaRPr>
          </a:p>
        </p:txBody>
      </p:sp>
      <p:graphicFrame>
        <p:nvGraphicFramePr>
          <p:cNvPr id="347" name="Google Shape;347;p34"/>
          <p:cNvGraphicFramePr/>
          <p:nvPr/>
        </p:nvGraphicFramePr>
        <p:xfrm>
          <a:off x="1468050" y="2323090"/>
          <a:ext cx="3000000" cy="3000000"/>
        </p:xfrm>
        <a:graphic>
          <a:graphicData uri="http://schemas.openxmlformats.org/drawingml/2006/table">
            <a:tbl>
              <a:tblPr>
                <a:noFill/>
                <a:tableStyleId>{DA7D5D61-93B6-444E-A60C-AE906A610C37}</a:tableStyleId>
              </a:tblPr>
              <a:tblGrid>
                <a:gridCol w="2804150">
                  <a:extLst>
                    <a:ext uri="{9D8B030D-6E8A-4147-A177-3AD203B41FA5}">
                      <a16:colId xmlns:a16="http://schemas.microsoft.com/office/drawing/2014/main" val="20000"/>
                    </a:ext>
                  </a:extLst>
                </a:gridCol>
                <a:gridCol w="2804150">
                  <a:extLst>
                    <a:ext uri="{9D8B030D-6E8A-4147-A177-3AD203B41FA5}">
                      <a16:colId xmlns:a16="http://schemas.microsoft.com/office/drawing/2014/main" val="20001"/>
                    </a:ext>
                  </a:extLst>
                </a:gridCol>
              </a:tblGrid>
              <a:tr h="322575">
                <a:tc>
                  <a:txBody>
                    <a:bodyPr/>
                    <a:lstStyle/>
                    <a:p>
                      <a:pPr marL="0" lvl="0" indent="0" algn="ctr" rtl="0">
                        <a:spcBef>
                          <a:spcPts val="0"/>
                        </a:spcBef>
                        <a:spcAft>
                          <a:spcPts val="0"/>
                        </a:spcAft>
                        <a:buNone/>
                      </a:pPr>
                      <a:r>
                        <a:rPr lang="en-GB" b="1">
                          <a:solidFill>
                            <a:srgbClr val="FFFFFF"/>
                          </a:solidFill>
                        </a:rPr>
                        <a:t>Parameter</a:t>
                      </a:r>
                      <a:endParaRPr b="1">
                        <a:solidFill>
                          <a:srgbClr val="FFFFFF"/>
                        </a:solidFill>
                      </a:endParaRPr>
                    </a:p>
                  </a:txBody>
                  <a:tcPr marL="91425" marR="91425" marT="91425" marB="91425"/>
                </a:tc>
                <a:tc>
                  <a:txBody>
                    <a:bodyPr/>
                    <a:lstStyle/>
                    <a:p>
                      <a:pPr marL="0" lvl="0" indent="0" algn="ctr" rtl="0">
                        <a:spcBef>
                          <a:spcPts val="0"/>
                        </a:spcBef>
                        <a:spcAft>
                          <a:spcPts val="0"/>
                        </a:spcAft>
                        <a:buNone/>
                      </a:pPr>
                      <a:r>
                        <a:rPr lang="en-GB" b="1">
                          <a:solidFill>
                            <a:srgbClr val="FFFFFF"/>
                          </a:solidFill>
                        </a:rPr>
                        <a:t>Value</a:t>
                      </a:r>
                      <a:endParaRPr b="1">
                        <a:solidFill>
                          <a:srgbClr val="FFFFFF"/>
                        </a:solidFill>
                      </a:endParaRPr>
                    </a:p>
                  </a:txBody>
                  <a:tcPr marL="91425" marR="91425" marT="91425" marB="91425"/>
                </a:tc>
                <a:extLst>
                  <a:ext uri="{0D108BD9-81ED-4DB2-BD59-A6C34878D82A}">
                    <a16:rowId xmlns:a16="http://schemas.microsoft.com/office/drawing/2014/main" val="10000"/>
                  </a:ext>
                </a:extLst>
              </a:tr>
              <a:tr h="322575">
                <a:tc>
                  <a:txBody>
                    <a:bodyPr/>
                    <a:lstStyle/>
                    <a:p>
                      <a:pPr marL="0" lvl="0" indent="0" algn="ctr" rtl="0">
                        <a:spcBef>
                          <a:spcPts val="0"/>
                        </a:spcBef>
                        <a:spcAft>
                          <a:spcPts val="0"/>
                        </a:spcAft>
                        <a:buNone/>
                      </a:pPr>
                      <a:r>
                        <a:rPr lang="en-GB">
                          <a:solidFill>
                            <a:srgbClr val="FFFFFF"/>
                          </a:solidFill>
                        </a:rPr>
                        <a:t>Avg. Power</a:t>
                      </a:r>
                      <a:endParaRPr>
                        <a:solidFill>
                          <a:srgbClr val="FFFFFF"/>
                        </a:solidFill>
                      </a:endParaRPr>
                    </a:p>
                  </a:txBody>
                  <a:tcPr marL="91425" marR="91425" marT="91425" marB="91425"/>
                </a:tc>
                <a:tc>
                  <a:txBody>
                    <a:bodyPr/>
                    <a:lstStyle/>
                    <a:p>
                      <a:pPr marL="0" lvl="0" indent="0" algn="ctr" rtl="0">
                        <a:spcBef>
                          <a:spcPts val="0"/>
                        </a:spcBef>
                        <a:spcAft>
                          <a:spcPts val="0"/>
                        </a:spcAft>
                        <a:buNone/>
                      </a:pPr>
                      <a:r>
                        <a:rPr lang="en-GB">
                          <a:solidFill>
                            <a:srgbClr val="FFFFFF"/>
                          </a:solidFill>
                        </a:rPr>
                        <a:t>0.371  uWatts</a:t>
                      </a:r>
                      <a:endParaRPr>
                        <a:solidFill>
                          <a:srgbClr val="FFFFFF"/>
                        </a:solidFill>
                      </a:endParaRPr>
                    </a:p>
                  </a:txBody>
                  <a:tcPr marL="91425" marR="91425" marT="91425" marB="91425"/>
                </a:tc>
                <a:extLst>
                  <a:ext uri="{0D108BD9-81ED-4DB2-BD59-A6C34878D82A}">
                    <a16:rowId xmlns:a16="http://schemas.microsoft.com/office/drawing/2014/main" val="10001"/>
                  </a:ext>
                </a:extLst>
              </a:tr>
              <a:tr h="322575">
                <a:tc>
                  <a:txBody>
                    <a:bodyPr/>
                    <a:lstStyle/>
                    <a:p>
                      <a:pPr marL="0" lvl="0" indent="0" algn="ctr" rtl="0">
                        <a:spcBef>
                          <a:spcPts val="0"/>
                        </a:spcBef>
                        <a:spcAft>
                          <a:spcPts val="0"/>
                        </a:spcAft>
                        <a:buNone/>
                      </a:pPr>
                      <a:r>
                        <a:rPr lang="en-GB">
                          <a:solidFill>
                            <a:srgbClr val="FFFFFF"/>
                          </a:solidFill>
                        </a:rPr>
                        <a:t>TPHL</a:t>
                      </a:r>
                      <a:endParaRPr>
                        <a:solidFill>
                          <a:srgbClr val="FFFFFF"/>
                        </a:solidFill>
                      </a:endParaRPr>
                    </a:p>
                  </a:txBody>
                  <a:tcPr marL="91425" marR="91425" marT="91425" marB="91425"/>
                </a:tc>
                <a:tc>
                  <a:txBody>
                    <a:bodyPr/>
                    <a:lstStyle/>
                    <a:p>
                      <a:pPr marL="0" lvl="0" indent="0" algn="ctr" rtl="0">
                        <a:spcBef>
                          <a:spcPts val="0"/>
                        </a:spcBef>
                        <a:spcAft>
                          <a:spcPts val="0"/>
                        </a:spcAft>
                        <a:buNone/>
                      </a:pPr>
                      <a:r>
                        <a:rPr lang="en-GB">
                          <a:solidFill>
                            <a:srgbClr val="FFFFFF"/>
                          </a:solidFill>
                        </a:rPr>
                        <a:t>11.12 ps</a:t>
                      </a:r>
                      <a:endParaRPr>
                        <a:solidFill>
                          <a:srgbClr val="FFFFFF"/>
                        </a:solidFill>
                      </a:endParaRPr>
                    </a:p>
                  </a:txBody>
                  <a:tcPr marL="91425" marR="91425" marT="91425" marB="91425"/>
                </a:tc>
                <a:extLst>
                  <a:ext uri="{0D108BD9-81ED-4DB2-BD59-A6C34878D82A}">
                    <a16:rowId xmlns:a16="http://schemas.microsoft.com/office/drawing/2014/main" val="10002"/>
                  </a:ext>
                </a:extLst>
              </a:tr>
              <a:tr h="322575">
                <a:tc>
                  <a:txBody>
                    <a:bodyPr/>
                    <a:lstStyle/>
                    <a:p>
                      <a:pPr marL="0" lvl="0" indent="0" algn="ctr" rtl="0">
                        <a:spcBef>
                          <a:spcPts val="0"/>
                        </a:spcBef>
                        <a:spcAft>
                          <a:spcPts val="0"/>
                        </a:spcAft>
                        <a:buNone/>
                      </a:pPr>
                      <a:r>
                        <a:rPr lang="en-GB">
                          <a:solidFill>
                            <a:srgbClr val="FFFFFF"/>
                          </a:solidFill>
                        </a:rPr>
                        <a:t>TPLH</a:t>
                      </a:r>
                      <a:endParaRPr>
                        <a:solidFill>
                          <a:srgbClr val="FFFFFF"/>
                        </a:solidFill>
                      </a:endParaRPr>
                    </a:p>
                  </a:txBody>
                  <a:tcPr marL="91425" marR="91425" marT="91425" marB="91425"/>
                </a:tc>
                <a:tc>
                  <a:txBody>
                    <a:bodyPr/>
                    <a:lstStyle/>
                    <a:p>
                      <a:pPr marL="0" lvl="0" indent="0" algn="ctr" rtl="0">
                        <a:spcBef>
                          <a:spcPts val="0"/>
                        </a:spcBef>
                        <a:spcAft>
                          <a:spcPts val="0"/>
                        </a:spcAft>
                        <a:buNone/>
                      </a:pPr>
                      <a:r>
                        <a:rPr lang="en-GB">
                          <a:solidFill>
                            <a:srgbClr val="FFFFFF"/>
                          </a:solidFill>
                        </a:rPr>
                        <a:t>8.746 ps</a:t>
                      </a:r>
                      <a:endParaRPr>
                        <a:solidFill>
                          <a:srgbClr val="FFFFFF"/>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5"/>
          <p:cNvSpPr txBox="1">
            <a:spLocks noGrp="1"/>
          </p:cNvSpPr>
          <p:nvPr>
            <p:ph type="title"/>
          </p:nvPr>
        </p:nvSpPr>
        <p:spPr>
          <a:xfrm>
            <a:off x="3699300" y="1711775"/>
            <a:ext cx="2593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t>Comparator</a:t>
            </a:r>
            <a:endParaRPr sz="27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18"/>
          <p:cNvGrpSpPr/>
          <p:nvPr/>
        </p:nvGrpSpPr>
        <p:grpSpPr>
          <a:xfrm>
            <a:off x="2989834" y="792007"/>
            <a:ext cx="1078422" cy="2541862"/>
            <a:chOff x="7475548" y="3728000"/>
            <a:chExt cx="316503" cy="758244"/>
          </a:xfrm>
        </p:grpSpPr>
        <p:sp>
          <p:nvSpPr>
            <p:cNvPr id="236" name="Google Shape;236;p18"/>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8"/>
          <p:cNvGrpSpPr/>
          <p:nvPr/>
        </p:nvGrpSpPr>
        <p:grpSpPr>
          <a:xfrm>
            <a:off x="2679213" y="1225935"/>
            <a:ext cx="1784188" cy="1699195"/>
            <a:chOff x="7384385" y="3857442"/>
            <a:chExt cx="523637" cy="506874"/>
          </a:xfrm>
        </p:grpSpPr>
        <p:sp>
          <p:nvSpPr>
            <p:cNvPr id="240" name="Google Shape;240;p18"/>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18"/>
            <p:cNvGrpSpPr/>
            <p:nvPr/>
          </p:nvGrpSpPr>
          <p:grpSpPr>
            <a:xfrm>
              <a:off x="7384385" y="3857442"/>
              <a:ext cx="523637" cy="498900"/>
              <a:chOff x="7384385" y="3857442"/>
              <a:chExt cx="523637" cy="498900"/>
            </a:xfrm>
          </p:grpSpPr>
          <p:sp>
            <p:nvSpPr>
              <p:cNvPr id="242" name="Google Shape;242;p18"/>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44" name="Google Shape;244;p18" descr="offset_comp_342327_edited.jpg"/>
          <p:cNvPicPr preferRelativeResize="0"/>
          <p:nvPr/>
        </p:nvPicPr>
        <p:blipFill rotWithShape="1">
          <a:blip r:embed="rId3">
            <a:alphaModFix/>
          </a:blip>
          <a:srcRect l="46579" t="48531" r="31859" b="26640"/>
          <a:stretch/>
        </p:blipFill>
        <p:spPr>
          <a:xfrm>
            <a:off x="2782133" y="1332164"/>
            <a:ext cx="1494300" cy="1467600"/>
          </a:xfrm>
          <a:prstGeom prst="ellipse">
            <a:avLst/>
          </a:prstGeom>
          <a:noFill/>
          <a:ln w="28575" cap="flat" cmpd="sng">
            <a:solidFill>
              <a:srgbClr val="FFFFFF"/>
            </a:solidFill>
            <a:prstDash val="solid"/>
            <a:round/>
            <a:headEnd type="none" w="sm" len="sm"/>
            <a:tailEnd type="none" w="sm" len="sm"/>
          </a:ln>
        </p:spPr>
      </p:pic>
      <p:sp>
        <p:nvSpPr>
          <p:cNvPr id="245" name="Google Shape;245;p18"/>
          <p:cNvSpPr txBox="1"/>
          <p:nvPr/>
        </p:nvSpPr>
        <p:spPr>
          <a:xfrm>
            <a:off x="836925" y="0"/>
            <a:ext cx="81522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400">
                <a:solidFill>
                  <a:schemeClr val="lt1"/>
                </a:solidFill>
              </a:rPr>
              <a:t>Ultra Low Power 4</a:t>
            </a:r>
            <a:r>
              <a:rPr lang="en-GB" sz="3400">
                <a:solidFill>
                  <a:schemeClr val="accent5"/>
                </a:solidFill>
              </a:rPr>
              <a:t>-</a:t>
            </a:r>
            <a:r>
              <a:rPr lang="en-GB" sz="3400">
                <a:solidFill>
                  <a:schemeClr val="dk1"/>
                </a:solidFill>
              </a:rPr>
              <a:t>bit ALU Applications</a:t>
            </a:r>
            <a:endParaRPr sz="1200">
              <a:solidFill>
                <a:schemeClr val="dk1"/>
              </a:solidFill>
              <a:latin typeface="Lato"/>
              <a:ea typeface="Lato"/>
              <a:cs typeface="Lato"/>
              <a:sym typeface="Lato"/>
            </a:endParaRPr>
          </a:p>
        </p:txBody>
      </p:sp>
      <p:pic>
        <p:nvPicPr>
          <p:cNvPr id="246" name="Google Shape;246;p18"/>
          <p:cNvPicPr preferRelativeResize="0"/>
          <p:nvPr/>
        </p:nvPicPr>
        <p:blipFill rotWithShape="1">
          <a:blip r:embed="rId4">
            <a:alphaModFix/>
          </a:blip>
          <a:srcRect l="30146" r="6825"/>
          <a:stretch/>
        </p:blipFill>
        <p:spPr>
          <a:xfrm>
            <a:off x="2737852" y="1341835"/>
            <a:ext cx="1543500" cy="1467600"/>
          </a:xfrm>
          <a:prstGeom prst="ellipse">
            <a:avLst/>
          </a:prstGeom>
          <a:noFill/>
          <a:ln>
            <a:noFill/>
          </a:ln>
        </p:spPr>
      </p:pic>
      <p:pic>
        <p:nvPicPr>
          <p:cNvPr id="247" name="Google Shape;247;p18"/>
          <p:cNvPicPr preferRelativeResize="0"/>
          <p:nvPr/>
        </p:nvPicPr>
        <p:blipFill>
          <a:blip r:embed="rId5">
            <a:alphaModFix/>
          </a:blip>
          <a:stretch>
            <a:fillRect/>
          </a:stretch>
        </p:blipFill>
        <p:spPr>
          <a:xfrm>
            <a:off x="6959700" y="913675"/>
            <a:ext cx="2184300" cy="2625875"/>
          </a:xfrm>
          <a:prstGeom prst="rect">
            <a:avLst/>
          </a:prstGeom>
          <a:noFill/>
          <a:ln>
            <a:noFill/>
          </a:ln>
        </p:spPr>
      </p:pic>
      <p:pic>
        <p:nvPicPr>
          <p:cNvPr id="248" name="Google Shape;248;p18"/>
          <p:cNvPicPr preferRelativeResize="0"/>
          <p:nvPr/>
        </p:nvPicPr>
        <p:blipFill>
          <a:blip r:embed="rId6">
            <a:alphaModFix/>
          </a:blip>
          <a:stretch>
            <a:fillRect/>
          </a:stretch>
        </p:blipFill>
        <p:spPr>
          <a:xfrm>
            <a:off x="77425" y="1983375"/>
            <a:ext cx="2782125" cy="3076750"/>
          </a:xfrm>
          <a:prstGeom prst="rect">
            <a:avLst/>
          </a:prstGeom>
          <a:noFill/>
          <a:ln>
            <a:noFill/>
          </a:ln>
        </p:spPr>
      </p:pic>
      <p:sp>
        <p:nvSpPr>
          <p:cNvPr id="249" name="Google Shape;249;p18"/>
          <p:cNvSpPr txBox="1"/>
          <p:nvPr/>
        </p:nvSpPr>
        <p:spPr>
          <a:xfrm>
            <a:off x="4572000" y="2799775"/>
            <a:ext cx="2387700" cy="213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GB" sz="1600">
                <a:solidFill>
                  <a:schemeClr val="dk1"/>
                </a:solidFill>
                <a:latin typeface="Roboto"/>
                <a:ea typeface="Roboto"/>
                <a:cs typeface="Roboto"/>
                <a:sym typeface="Roboto"/>
              </a:rPr>
              <a:t>●</a:t>
            </a:r>
            <a:r>
              <a:rPr lang="en-GB" sz="1600">
                <a:solidFill>
                  <a:schemeClr val="dk1"/>
                </a:solidFill>
                <a:latin typeface="Times New Roman"/>
                <a:ea typeface="Times New Roman"/>
                <a:cs typeface="Times New Roman"/>
                <a:sym typeface="Times New Roman"/>
              </a:rPr>
              <a:t>Such devices need to sustain long operation hours, therefore they usually use very low power.</a:t>
            </a:r>
            <a:endParaRPr sz="16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GB" sz="1600">
                <a:solidFill>
                  <a:schemeClr val="dk1"/>
                </a:solidFill>
                <a:latin typeface="Times New Roman"/>
                <a:ea typeface="Times New Roman"/>
                <a:cs typeface="Times New Roman"/>
                <a:sym typeface="Times New Roman"/>
              </a:rPr>
              <a:t>●They usually consume around 24 mw to 90 mW</a:t>
            </a:r>
            <a:endParaRPr sz="1600">
              <a:solidFill>
                <a:schemeClr val="dk1"/>
              </a:solidFill>
              <a:latin typeface="Times New Roman"/>
              <a:ea typeface="Times New Roman"/>
              <a:cs typeface="Times New Roman"/>
              <a:sym typeface="Times New Roman"/>
            </a:endParaRPr>
          </a:p>
        </p:txBody>
      </p:sp>
      <p:sp>
        <p:nvSpPr>
          <p:cNvPr id="250" name="Google Shape;250;p18"/>
          <p:cNvSpPr txBox="1"/>
          <p:nvPr/>
        </p:nvSpPr>
        <p:spPr>
          <a:xfrm>
            <a:off x="-217875" y="1490775"/>
            <a:ext cx="30000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000" b="1" i="1">
                <a:solidFill>
                  <a:schemeClr val="lt1"/>
                </a:solidFill>
                <a:latin typeface="Times New Roman"/>
                <a:ea typeface="Times New Roman"/>
                <a:cs typeface="Times New Roman"/>
                <a:sym typeface="Times New Roman"/>
              </a:rPr>
              <a:t>Heart rate sensor</a:t>
            </a:r>
            <a:endParaRPr sz="2000" b="1" i="1">
              <a:solidFill>
                <a:schemeClr val="lt1"/>
              </a:solidFill>
              <a:latin typeface="Times New Roman"/>
              <a:ea typeface="Times New Roman"/>
              <a:cs typeface="Times New Roman"/>
              <a:sym typeface="Times New Roman"/>
            </a:endParaRPr>
          </a:p>
        </p:txBody>
      </p:sp>
      <p:sp>
        <p:nvSpPr>
          <p:cNvPr id="251" name="Google Shape;251;p18"/>
          <p:cNvSpPr txBox="1"/>
          <p:nvPr/>
        </p:nvSpPr>
        <p:spPr>
          <a:xfrm>
            <a:off x="4181150" y="1484488"/>
            <a:ext cx="3000000" cy="538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300" b="1" i="1">
                <a:solidFill>
                  <a:srgbClr val="0D47A1"/>
                </a:solidFill>
                <a:latin typeface="Times New Roman"/>
                <a:ea typeface="Times New Roman"/>
                <a:cs typeface="Times New Roman"/>
                <a:sym typeface="Times New Roman"/>
              </a:rPr>
              <a:t>Biometric gloves</a:t>
            </a:r>
            <a:endParaRPr sz="2300" b="1" i="1">
              <a:solidFill>
                <a:srgbClr val="0D47A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6"/>
          <p:cNvSpPr txBox="1"/>
          <p:nvPr/>
        </p:nvSpPr>
        <p:spPr>
          <a:xfrm>
            <a:off x="1400250" y="297925"/>
            <a:ext cx="5907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Comparator Schematic</a:t>
            </a:r>
            <a:endParaRPr sz="2000">
              <a:solidFill>
                <a:schemeClr val="lt1"/>
              </a:solidFill>
              <a:latin typeface="Average"/>
              <a:ea typeface="Average"/>
              <a:cs typeface="Average"/>
              <a:sym typeface="Average"/>
            </a:endParaRPr>
          </a:p>
        </p:txBody>
      </p:sp>
      <p:pic>
        <p:nvPicPr>
          <p:cNvPr id="358" name="Google Shape;358;p36"/>
          <p:cNvPicPr preferRelativeResize="0"/>
          <p:nvPr/>
        </p:nvPicPr>
        <p:blipFill rotWithShape="1">
          <a:blip r:embed="rId3">
            <a:alphaModFix/>
          </a:blip>
          <a:srcRect l="9092" t="17105" r="1677" b="6732"/>
          <a:stretch/>
        </p:blipFill>
        <p:spPr>
          <a:xfrm>
            <a:off x="742500" y="944425"/>
            <a:ext cx="7992749" cy="3942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p:nvPr/>
        </p:nvSpPr>
        <p:spPr>
          <a:xfrm>
            <a:off x="1436300" y="186925"/>
            <a:ext cx="7332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Sample of the results</a:t>
            </a:r>
            <a:endParaRPr sz="3000">
              <a:solidFill>
                <a:schemeClr val="lt1"/>
              </a:solidFill>
              <a:latin typeface="Oswald"/>
              <a:ea typeface="Oswald"/>
              <a:cs typeface="Oswald"/>
              <a:sym typeface="Oswald"/>
            </a:endParaRPr>
          </a:p>
          <a:p>
            <a:pPr marL="0" lvl="0" indent="0" algn="l" rtl="0">
              <a:spcBef>
                <a:spcPts val="0"/>
              </a:spcBef>
              <a:spcAft>
                <a:spcPts val="0"/>
              </a:spcAft>
              <a:buNone/>
            </a:pPr>
            <a:endParaRPr sz="3000">
              <a:solidFill>
                <a:schemeClr val="lt1"/>
              </a:solidFill>
              <a:latin typeface="Oswald"/>
              <a:ea typeface="Oswald"/>
              <a:cs typeface="Oswald"/>
              <a:sym typeface="Oswald"/>
            </a:endParaRPr>
          </a:p>
        </p:txBody>
      </p:sp>
      <p:pic>
        <p:nvPicPr>
          <p:cNvPr id="364" name="Google Shape;364;p37"/>
          <p:cNvPicPr preferRelativeResize="0"/>
          <p:nvPr/>
        </p:nvPicPr>
        <p:blipFill rotWithShape="1">
          <a:blip r:embed="rId3">
            <a:alphaModFix/>
          </a:blip>
          <a:srcRect l="1258" t="17098" r="1907" b="7645"/>
          <a:stretch/>
        </p:blipFill>
        <p:spPr>
          <a:xfrm>
            <a:off x="667825" y="1133125"/>
            <a:ext cx="7943352" cy="3497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8"/>
          <p:cNvSpPr txBox="1"/>
          <p:nvPr/>
        </p:nvSpPr>
        <p:spPr>
          <a:xfrm>
            <a:off x="1468050" y="567925"/>
            <a:ext cx="5907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Power and delay test results</a:t>
            </a:r>
            <a:endParaRPr sz="3000">
              <a:solidFill>
                <a:schemeClr val="lt1"/>
              </a:solidFill>
              <a:latin typeface="Oswald"/>
              <a:ea typeface="Oswald"/>
              <a:cs typeface="Oswald"/>
              <a:sym typeface="Oswald"/>
            </a:endParaRPr>
          </a:p>
          <a:p>
            <a:pPr marL="0" lvl="0" indent="0" algn="l" rtl="0">
              <a:spcBef>
                <a:spcPts val="0"/>
              </a:spcBef>
              <a:spcAft>
                <a:spcPts val="0"/>
              </a:spcAft>
              <a:buNone/>
            </a:pPr>
            <a:endParaRPr sz="3000">
              <a:solidFill>
                <a:schemeClr val="lt1"/>
              </a:solidFill>
              <a:latin typeface="Oswald"/>
              <a:ea typeface="Oswald"/>
              <a:cs typeface="Oswald"/>
              <a:sym typeface="Oswald"/>
            </a:endParaRPr>
          </a:p>
        </p:txBody>
      </p:sp>
      <p:graphicFrame>
        <p:nvGraphicFramePr>
          <p:cNvPr id="370" name="Google Shape;370;p38"/>
          <p:cNvGraphicFramePr/>
          <p:nvPr/>
        </p:nvGraphicFramePr>
        <p:xfrm>
          <a:off x="952500" y="1809750"/>
          <a:ext cx="3000000" cy="3000000"/>
        </p:xfrm>
        <a:graphic>
          <a:graphicData uri="http://schemas.openxmlformats.org/drawingml/2006/table">
            <a:tbl>
              <a:tblPr>
                <a:noFill/>
                <a:tableStyleId>{DA7D5D61-93B6-444E-A60C-AE906A610C37}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GB" b="1">
                          <a:solidFill>
                            <a:srgbClr val="FFFFFF"/>
                          </a:solidFill>
                        </a:rPr>
                        <a:t>Parameter</a:t>
                      </a:r>
                      <a:endParaRPr b="1">
                        <a:solidFill>
                          <a:srgbClr val="FFFFFF"/>
                        </a:solidFill>
                      </a:endParaRPr>
                    </a:p>
                  </a:txBody>
                  <a:tcPr marL="91425" marR="91425" marT="91425" marB="91425"/>
                </a:tc>
                <a:tc>
                  <a:txBody>
                    <a:bodyPr/>
                    <a:lstStyle/>
                    <a:p>
                      <a:pPr marL="0" lvl="0" indent="0" algn="ctr" rtl="0">
                        <a:spcBef>
                          <a:spcPts val="0"/>
                        </a:spcBef>
                        <a:spcAft>
                          <a:spcPts val="0"/>
                        </a:spcAft>
                        <a:buNone/>
                      </a:pPr>
                      <a:r>
                        <a:rPr lang="en-GB" b="1">
                          <a:solidFill>
                            <a:srgbClr val="FFFFFF"/>
                          </a:solidFill>
                        </a:rPr>
                        <a:t>Value</a:t>
                      </a:r>
                      <a:endParaRPr b="1">
                        <a:solidFill>
                          <a:srgbClr val="FFFFFF"/>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rgbClr val="FFFFFF"/>
                          </a:solidFill>
                        </a:rPr>
                        <a:t>Average Power</a:t>
                      </a:r>
                      <a:endParaRPr>
                        <a:solidFill>
                          <a:srgbClr val="FFFFFF"/>
                        </a:solidFill>
                      </a:endParaRPr>
                    </a:p>
                  </a:txBody>
                  <a:tcPr marL="91425" marR="91425" marT="91425" marB="91425"/>
                </a:tc>
                <a:tc>
                  <a:txBody>
                    <a:bodyPr/>
                    <a:lstStyle/>
                    <a:p>
                      <a:pPr marL="0" lvl="0" indent="0" algn="ctr" rtl="0">
                        <a:spcBef>
                          <a:spcPts val="0"/>
                        </a:spcBef>
                        <a:spcAft>
                          <a:spcPts val="0"/>
                        </a:spcAft>
                        <a:buNone/>
                      </a:pPr>
                      <a:r>
                        <a:rPr lang="en-GB" sz="1500">
                          <a:solidFill>
                            <a:schemeClr val="lt1"/>
                          </a:solidFill>
                        </a:rPr>
                        <a:t>0.716 uW</a:t>
                      </a:r>
                      <a:endParaRPr sz="1500">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rgbClr val="FFFFFF"/>
                          </a:solidFill>
                        </a:rPr>
                        <a:t>TPHL</a:t>
                      </a:r>
                      <a:endParaRPr>
                        <a:solidFill>
                          <a:srgbClr val="FFFFFF"/>
                        </a:solidFill>
                      </a:endParaRPr>
                    </a:p>
                  </a:txBody>
                  <a:tcPr marL="91425" marR="91425" marT="91425" marB="91425"/>
                </a:tc>
                <a:tc>
                  <a:txBody>
                    <a:bodyPr/>
                    <a:lstStyle/>
                    <a:p>
                      <a:pPr marL="0" lvl="0" indent="0" algn="ctr" rtl="0">
                        <a:spcBef>
                          <a:spcPts val="0"/>
                        </a:spcBef>
                        <a:spcAft>
                          <a:spcPts val="0"/>
                        </a:spcAft>
                        <a:buNone/>
                      </a:pPr>
                      <a:r>
                        <a:rPr lang="en-GB" sz="1500">
                          <a:solidFill>
                            <a:schemeClr val="lt1"/>
                          </a:solidFill>
                        </a:rPr>
                        <a:t>195.7 ps</a:t>
                      </a:r>
                      <a:endParaRPr sz="1500">
                        <a:solidFill>
                          <a:schemeClr val="lt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rgbClr val="FFFFFF"/>
                          </a:solidFill>
                        </a:rPr>
                        <a:t>TPLH</a:t>
                      </a:r>
                      <a:endParaRPr>
                        <a:solidFill>
                          <a:srgbClr val="FFFFFF"/>
                        </a:solidFill>
                      </a:endParaRPr>
                    </a:p>
                  </a:txBody>
                  <a:tcPr marL="91425" marR="91425" marT="91425" marB="91425"/>
                </a:tc>
                <a:tc>
                  <a:txBody>
                    <a:bodyPr/>
                    <a:lstStyle/>
                    <a:p>
                      <a:pPr marL="0" lvl="0" indent="0" algn="ctr" rtl="0">
                        <a:spcBef>
                          <a:spcPts val="0"/>
                        </a:spcBef>
                        <a:spcAft>
                          <a:spcPts val="0"/>
                        </a:spcAft>
                        <a:buNone/>
                      </a:pPr>
                      <a:r>
                        <a:rPr lang="en-GB" sz="1600">
                          <a:solidFill>
                            <a:schemeClr val="lt1"/>
                          </a:solidFill>
                        </a:rPr>
                        <a:t>225.1 ps</a:t>
                      </a:r>
                      <a:endParaRPr sz="1600">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9"/>
          <p:cNvSpPr txBox="1"/>
          <p:nvPr/>
        </p:nvSpPr>
        <p:spPr>
          <a:xfrm>
            <a:off x="2732500" y="1864525"/>
            <a:ext cx="30000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4500" b="1">
                <a:solidFill>
                  <a:schemeClr val="lt1"/>
                </a:solidFill>
                <a:latin typeface="Oswald"/>
                <a:ea typeface="Oswald"/>
                <a:cs typeface="Oswald"/>
                <a:sym typeface="Oswald"/>
              </a:rPr>
              <a:t>Logic Unit</a:t>
            </a:r>
            <a:endParaRPr sz="4500" b="1">
              <a:solidFill>
                <a:schemeClr val="lt1"/>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txBox="1"/>
          <p:nvPr/>
        </p:nvSpPr>
        <p:spPr>
          <a:xfrm>
            <a:off x="1441050" y="446425"/>
            <a:ext cx="5907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Logic unit Schematic</a:t>
            </a:r>
            <a:endParaRPr sz="2000">
              <a:solidFill>
                <a:schemeClr val="lt1"/>
              </a:solidFill>
              <a:latin typeface="Average"/>
              <a:ea typeface="Average"/>
              <a:cs typeface="Average"/>
              <a:sym typeface="Average"/>
            </a:endParaRPr>
          </a:p>
        </p:txBody>
      </p:sp>
      <p:pic>
        <p:nvPicPr>
          <p:cNvPr id="381" name="Google Shape;381;p40"/>
          <p:cNvPicPr preferRelativeResize="0"/>
          <p:nvPr/>
        </p:nvPicPr>
        <p:blipFill rotWithShape="1">
          <a:blip r:embed="rId3">
            <a:alphaModFix/>
          </a:blip>
          <a:srcRect l="9900" t="16483" r="1383" b="8283"/>
          <a:stretch/>
        </p:blipFill>
        <p:spPr>
          <a:xfrm>
            <a:off x="394025" y="1261800"/>
            <a:ext cx="8369477" cy="3406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1"/>
          <p:cNvSpPr txBox="1"/>
          <p:nvPr/>
        </p:nvSpPr>
        <p:spPr>
          <a:xfrm>
            <a:off x="1454550" y="234325"/>
            <a:ext cx="7332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Sample of the results (NAND)</a:t>
            </a:r>
            <a:endParaRPr sz="3000">
              <a:solidFill>
                <a:schemeClr val="lt1"/>
              </a:solidFill>
              <a:latin typeface="Oswald"/>
              <a:ea typeface="Oswald"/>
              <a:cs typeface="Oswald"/>
              <a:sym typeface="Oswald"/>
            </a:endParaRPr>
          </a:p>
          <a:p>
            <a:pPr marL="0" lvl="0" indent="0" algn="l" rtl="0">
              <a:spcBef>
                <a:spcPts val="0"/>
              </a:spcBef>
              <a:spcAft>
                <a:spcPts val="0"/>
              </a:spcAft>
              <a:buNone/>
            </a:pPr>
            <a:endParaRPr sz="3000">
              <a:solidFill>
                <a:schemeClr val="lt1"/>
              </a:solidFill>
              <a:latin typeface="Oswald"/>
              <a:ea typeface="Oswald"/>
              <a:cs typeface="Oswald"/>
              <a:sym typeface="Oswald"/>
            </a:endParaRPr>
          </a:p>
        </p:txBody>
      </p:sp>
      <p:pic>
        <p:nvPicPr>
          <p:cNvPr id="387" name="Google Shape;387;p41"/>
          <p:cNvPicPr preferRelativeResize="0"/>
          <p:nvPr/>
        </p:nvPicPr>
        <p:blipFill rotWithShape="1">
          <a:blip r:embed="rId3">
            <a:alphaModFix/>
          </a:blip>
          <a:srcRect l="9313" t="17298" b="8999"/>
          <a:stretch/>
        </p:blipFill>
        <p:spPr>
          <a:xfrm>
            <a:off x="648000" y="958500"/>
            <a:ext cx="8059498" cy="3874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2"/>
          <p:cNvSpPr txBox="1"/>
          <p:nvPr/>
        </p:nvSpPr>
        <p:spPr>
          <a:xfrm>
            <a:off x="1468050" y="567925"/>
            <a:ext cx="5907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Oswald"/>
                <a:ea typeface="Oswald"/>
                <a:cs typeface="Oswald"/>
                <a:sym typeface="Oswald"/>
              </a:rPr>
              <a:t>Power and delay test results</a:t>
            </a:r>
            <a:endParaRPr sz="3000">
              <a:solidFill>
                <a:schemeClr val="lt1"/>
              </a:solidFill>
              <a:latin typeface="Oswald"/>
              <a:ea typeface="Oswald"/>
              <a:cs typeface="Oswald"/>
              <a:sym typeface="Oswald"/>
            </a:endParaRPr>
          </a:p>
          <a:p>
            <a:pPr marL="0" lvl="0" indent="0" algn="l" rtl="0">
              <a:spcBef>
                <a:spcPts val="0"/>
              </a:spcBef>
              <a:spcAft>
                <a:spcPts val="0"/>
              </a:spcAft>
              <a:buNone/>
            </a:pPr>
            <a:endParaRPr sz="3000">
              <a:solidFill>
                <a:schemeClr val="lt1"/>
              </a:solidFill>
              <a:latin typeface="Oswald"/>
              <a:ea typeface="Oswald"/>
              <a:cs typeface="Oswald"/>
              <a:sym typeface="Oswald"/>
            </a:endParaRPr>
          </a:p>
        </p:txBody>
      </p:sp>
      <p:graphicFrame>
        <p:nvGraphicFramePr>
          <p:cNvPr id="393" name="Google Shape;393;p42"/>
          <p:cNvGraphicFramePr/>
          <p:nvPr/>
        </p:nvGraphicFramePr>
        <p:xfrm>
          <a:off x="952500" y="1809750"/>
          <a:ext cx="3000000" cy="3000000"/>
        </p:xfrm>
        <a:graphic>
          <a:graphicData uri="http://schemas.openxmlformats.org/drawingml/2006/table">
            <a:tbl>
              <a:tblPr>
                <a:noFill/>
                <a:tableStyleId>{DA7D5D61-93B6-444E-A60C-AE906A610C37}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GB" b="1">
                          <a:solidFill>
                            <a:srgbClr val="FFFFFF"/>
                          </a:solidFill>
                        </a:rPr>
                        <a:t>Parameter</a:t>
                      </a:r>
                      <a:endParaRPr b="1">
                        <a:solidFill>
                          <a:srgbClr val="FFFFFF"/>
                        </a:solidFill>
                      </a:endParaRPr>
                    </a:p>
                  </a:txBody>
                  <a:tcPr marL="91425" marR="91425" marT="91425" marB="91425"/>
                </a:tc>
                <a:tc>
                  <a:txBody>
                    <a:bodyPr/>
                    <a:lstStyle/>
                    <a:p>
                      <a:pPr marL="0" lvl="0" indent="0" algn="ctr" rtl="0">
                        <a:spcBef>
                          <a:spcPts val="0"/>
                        </a:spcBef>
                        <a:spcAft>
                          <a:spcPts val="0"/>
                        </a:spcAft>
                        <a:buNone/>
                      </a:pPr>
                      <a:r>
                        <a:rPr lang="en-GB" b="1">
                          <a:solidFill>
                            <a:srgbClr val="FFFFFF"/>
                          </a:solidFill>
                        </a:rPr>
                        <a:t>Value</a:t>
                      </a:r>
                      <a:endParaRPr b="1">
                        <a:solidFill>
                          <a:srgbClr val="FFFFFF"/>
                        </a:solidFill>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rgbClr val="FFFFFF"/>
                          </a:solidFill>
                        </a:rPr>
                        <a:t>Average Power</a:t>
                      </a:r>
                      <a:endParaRPr>
                        <a:solidFill>
                          <a:srgbClr val="FFFFFF"/>
                        </a:solidFill>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a:solidFill>
                            <a:srgbClr val="FFFFFF"/>
                          </a:solidFill>
                        </a:rPr>
                        <a:t>0.517  uWatts</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solidFill>
                            <a:srgbClr val="FFFFFF"/>
                          </a:solidFill>
                        </a:rPr>
                        <a:t>TPHL</a:t>
                      </a:r>
                      <a:endParaRPr>
                        <a:solidFill>
                          <a:srgbClr val="FFFFFF"/>
                        </a:solidFill>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a:solidFill>
                            <a:srgbClr val="FFFFFF"/>
                          </a:solidFill>
                        </a:rPr>
                        <a:t>122.7 ps</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solidFill>
                            <a:srgbClr val="FFFFFF"/>
                          </a:solidFill>
                        </a:rPr>
                        <a:t>TPLH</a:t>
                      </a:r>
                      <a:endParaRPr>
                        <a:solidFill>
                          <a:srgbClr val="FFFFFF"/>
                        </a:solidFill>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GB">
                          <a:solidFill>
                            <a:srgbClr val="FFFFFF"/>
                          </a:solidFill>
                        </a:rPr>
                        <a:t>148.365 ps</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3"/>
          <p:cNvSpPr txBox="1">
            <a:spLocks noGrp="1"/>
          </p:cNvSpPr>
          <p:nvPr>
            <p:ph type="title"/>
          </p:nvPr>
        </p:nvSpPr>
        <p:spPr>
          <a:xfrm>
            <a:off x="3699300" y="1711775"/>
            <a:ext cx="2593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t>MUX</a:t>
            </a:r>
            <a:endParaRPr sz="27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16-4 MUX schematic</a:t>
            </a:r>
            <a:endParaRPr/>
          </a:p>
        </p:txBody>
      </p:sp>
      <p:pic>
        <p:nvPicPr>
          <p:cNvPr id="404" name="Google Shape;404;p44"/>
          <p:cNvPicPr preferRelativeResize="0"/>
          <p:nvPr/>
        </p:nvPicPr>
        <p:blipFill rotWithShape="1">
          <a:blip r:embed="rId3">
            <a:alphaModFix/>
          </a:blip>
          <a:srcRect l="9477" t="14090" b="6525"/>
          <a:stretch/>
        </p:blipFill>
        <p:spPr>
          <a:xfrm>
            <a:off x="638625" y="1168400"/>
            <a:ext cx="8001000" cy="3510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4-1 MUX schematic</a:t>
            </a:r>
            <a:endParaRPr/>
          </a:p>
        </p:txBody>
      </p:sp>
      <p:pic>
        <p:nvPicPr>
          <p:cNvPr id="410" name="Google Shape;410;p45"/>
          <p:cNvPicPr preferRelativeResize="0"/>
          <p:nvPr/>
        </p:nvPicPr>
        <p:blipFill rotWithShape="1">
          <a:blip r:embed="rId3">
            <a:alphaModFix/>
          </a:blip>
          <a:srcRect l="10445" t="15627" r="2506" b="8065"/>
          <a:stretch/>
        </p:blipFill>
        <p:spPr>
          <a:xfrm>
            <a:off x="584200" y="936325"/>
            <a:ext cx="8273150" cy="3822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9"/>
          <p:cNvSpPr txBox="1"/>
          <p:nvPr/>
        </p:nvSpPr>
        <p:spPr>
          <a:xfrm>
            <a:off x="2904050" y="112500"/>
            <a:ext cx="30000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a:solidFill>
                  <a:schemeClr val="lt1"/>
                </a:solidFill>
                <a:latin typeface="Oswald"/>
                <a:ea typeface="Oswald"/>
                <a:cs typeface="Oswald"/>
                <a:sym typeface="Oswald"/>
              </a:rPr>
              <a:t>ALU Architecture</a:t>
            </a:r>
            <a:endParaRPr sz="3000">
              <a:solidFill>
                <a:schemeClr val="lt1"/>
              </a:solidFill>
              <a:latin typeface="Oswald"/>
              <a:ea typeface="Oswald"/>
              <a:cs typeface="Oswald"/>
              <a:sym typeface="Oswald"/>
            </a:endParaRPr>
          </a:p>
        </p:txBody>
      </p:sp>
      <p:pic>
        <p:nvPicPr>
          <p:cNvPr id="257" name="Google Shape;257;p19"/>
          <p:cNvPicPr preferRelativeResize="0"/>
          <p:nvPr/>
        </p:nvPicPr>
        <p:blipFill rotWithShape="1">
          <a:blip r:embed="rId3">
            <a:alphaModFix/>
          </a:blip>
          <a:srcRect l="10386" t="15869" b="7277"/>
          <a:stretch/>
        </p:blipFill>
        <p:spPr>
          <a:xfrm>
            <a:off x="213550" y="759000"/>
            <a:ext cx="8685302" cy="41122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6"/>
          <p:cNvSpPr txBox="1">
            <a:spLocks noGrp="1"/>
          </p:cNvSpPr>
          <p:nvPr>
            <p:ph type="title" idx="2"/>
          </p:nvPr>
        </p:nvSpPr>
        <p:spPr>
          <a:xfrm>
            <a:off x="3144050" y="116550"/>
            <a:ext cx="5563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latin typeface="Oswald"/>
                <a:ea typeface="Oswald"/>
                <a:cs typeface="Oswald"/>
                <a:sym typeface="Oswald"/>
              </a:rPr>
              <a:t>MUX 2-1</a:t>
            </a:r>
            <a:r>
              <a:rPr lang="en-GB" sz="3000" b="1">
                <a:solidFill>
                  <a:schemeClr val="dk1"/>
                </a:solidFill>
                <a:latin typeface="Oswald"/>
                <a:ea typeface="Oswald"/>
                <a:cs typeface="Oswald"/>
                <a:sym typeface="Oswald"/>
              </a:rPr>
              <a:t> Schematic </a:t>
            </a:r>
            <a:endParaRPr sz="3000" b="1">
              <a:solidFill>
                <a:schemeClr val="dk1"/>
              </a:solidFill>
              <a:latin typeface="Oswald"/>
              <a:ea typeface="Oswald"/>
              <a:cs typeface="Oswald"/>
              <a:sym typeface="Oswald"/>
            </a:endParaRPr>
          </a:p>
          <a:p>
            <a:pPr marL="0" lvl="0" indent="0" algn="l" rtl="0">
              <a:spcBef>
                <a:spcPts val="0"/>
              </a:spcBef>
              <a:spcAft>
                <a:spcPts val="0"/>
              </a:spcAft>
              <a:buNone/>
            </a:pPr>
            <a:endParaRPr/>
          </a:p>
        </p:txBody>
      </p:sp>
      <p:grpSp>
        <p:nvGrpSpPr>
          <p:cNvPr id="416" name="Google Shape;416;p46"/>
          <p:cNvGrpSpPr/>
          <p:nvPr/>
        </p:nvGrpSpPr>
        <p:grpSpPr>
          <a:xfrm>
            <a:off x="540610" y="1379260"/>
            <a:ext cx="3461100" cy="2671532"/>
            <a:chOff x="3553042" y="1657806"/>
            <a:chExt cx="3461100" cy="2671532"/>
          </a:xfrm>
        </p:grpSpPr>
        <p:sp>
          <p:nvSpPr>
            <p:cNvPr id="417" name="Google Shape;417;p4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6"/>
          <p:cNvGrpSpPr/>
          <p:nvPr/>
        </p:nvGrpSpPr>
        <p:grpSpPr>
          <a:xfrm>
            <a:off x="5075685" y="1450310"/>
            <a:ext cx="3461100" cy="2671532"/>
            <a:chOff x="3553042" y="1657806"/>
            <a:chExt cx="3461100" cy="2671532"/>
          </a:xfrm>
        </p:grpSpPr>
        <p:sp>
          <p:nvSpPr>
            <p:cNvPr id="426" name="Google Shape;426;p4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4" name="Google Shape;434;p46" descr="offset_comp_342327_edited.jpg"/>
          <p:cNvPicPr preferRelativeResize="0"/>
          <p:nvPr/>
        </p:nvPicPr>
        <p:blipFill rotWithShape="1">
          <a:blip r:embed="rId3">
            <a:alphaModFix/>
          </a:blip>
          <a:srcRect l="38930" t="56777" r="9677" b="9439"/>
          <a:stretch/>
        </p:blipFill>
        <p:spPr>
          <a:xfrm>
            <a:off x="5128828" y="1507519"/>
            <a:ext cx="3355200" cy="1911900"/>
          </a:xfrm>
          <a:prstGeom prst="rect">
            <a:avLst/>
          </a:prstGeom>
          <a:noFill/>
          <a:ln>
            <a:noFill/>
          </a:ln>
        </p:spPr>
      </p:pic>
      <p:sp>
        <p:nvSpPr>
          <p:cNvPr id="435" name="Google Shape;435;p46"/>
          <p:cNvSpPr/>
          <p:nvPr/>
        </p:nvSpPr>
        <p:spPr>
          <a:xfrm flipH="1">
            <a:off x="5128811" y="15085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46"/>
          <p:cNvPicPr preferRelativeResize="0"/>
          <p:nvPr/>
        </p:nvPicPr>
        <p:blipFill>
          <a:blip r:embed="rId4">
            <a:alphaModFix/>
          </a:blip>
          <a:stretch>
            <a:fillRect/>
          </a:stretch>
        </p:blipFill>
        <p:spPr>
          <a:xfrm>
            <a:off x="5430471" y="1476825"/>
            <a:ext cx="2842829" cy="1911900"/>
          </a:xfrm>
          <a:prstGeom prst="rect">
            <a:avLst/>
          </a:prstGeom>
          <a:noFill/>
          <a:ln>
            <a:noFill/>
          </a:ln>
        </p:spPr>
      </p:pic>
      <p:sp>
        <p:nvSpPr>
          <p:cNvPr id="437" name="Google Shape;437;p46"/>
          <p:cNvSpPr txBox="1"/>
          <p:nvPr/>
        </p:nvSpPr>
        <p:spPr>
          <a:xfrm>
            <a:off x="1170675" y="712600"/>
            <a:ext cx="2100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chemeClr val="lt1"/>
                </a:solidFill>
                <a:latin typeface="Lato"/>
                <a:ea typeface="Lato"/>
                <a:cs typeface="Lato"/>
                <a:sym typeface="Lato"/>
              </a:rPr>
              <a:t>Comparison</a:t>
            </a:r>
            <a:endParaRPr sz="1500" b="1">
              <a:solidFill>
                <a:schemeClr val="lt1"/>
              </a:solidFill>
              <a:latin typeface="Lato"/>
              <a:ea typeface="Lato"/>
              <a:cs typeface="Lato"/>
              <a:sym typeface="Lato"/>
            </a:endParaRPr>
          </a:p>
        </p:txBody>
      </p:sp>
      <p:sp>
        <p:nvSpPr>
          <p:cNvPr id="438" name="Google Shape;438;p46"/>
          <p:cNvSpPr txBox="1"/>
          <p:nvPr/>
        </p:nvSpPr>
        <p:spPr>
          <a:xfrm>
            <a:off x="667050" y="4216600"/>
            <a:ext cx="74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39" name="Google Shape;439;p46"/>
          <p:cNvSpPr txBox="1"/>
          <p:nvPr/>
        </p:nvSpPr>
        <p:spPr>
          <a:xfrm>
            <a:off x="827775" y="4238100"/>
            <a:ext cx="8004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dk1"/>
                </a:solidFill>
                <a:highlight>
                  <a:schemeClr val="dk2"/>
                </a:highlight>
                <a:latin typeface="Average"/>
                <a:ea typeface="Average"/>
                <a:cs typeface="Average"/>
                <a:sym typeface="Average"/>
              </a:rPr>
              <a:t>For optimization, a 2-1 mux implemented using CMOS will utilize 4 PMOS in the PUN &amp; 4 NMOS in the PDN in addition to an inverter. While, PTL uses 4  transistors. Therefore, we chose  the PTL implementation to minimize the # of transistors.</a:t>
            </a:r>
            <a:endParaRPr sz="1600">
              <a:solidFill>
                <a:schemeClr val="dk1"/>
              </a:solidFill>
              <a:highlight>
                <a:schemeClr val="dk2"/>
              </a:highlight>
              <a:latin typeface="Average"/>
              <a:ea typeface="Average"/>
              <a:cs typeface="Average"/>
              <a:sym typeface="Average"/>
            </a:endParaRPr>
          </a:p>
        </p:txBody>
      </p:sp>
      <p:pic>
        <p:nvPicPr>
          <p:cNvPr id="440" name="Google Shape;440;p46"/>
          <p:cNvPicPr preferRelativeResize="0"/>
          <p:nvPr/>
        </p:nvPicPr>
        <p:blipFill>
          <a:blip r:embed="rId5">
            <a:alphaModFix/>
          </a:blip>
          <a:stretch>
            <a:fillRect/>
          </a:stretch>
        </p:blipFill>
        <p:spPr>
          <a:xfrm>
            <a:off x="490275" y="1379250"/>
            <a:ext cx="3511425" cy="2043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title"/>
          </p:nvPr>
        </p:nvSpPr>
        <p:spPr>
          <a:xfrm>
            <a:off x="1259175" y="290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Challenges</a:t>
            </a:r>
            <a:endParaRPr/>
          </a:p>
        </p:txBody>
      </p:sp>
      <p:sp>
        <p:nvSpPr>
          <p:cNvPr id="446" name="Google Shape;446;p47"/>
          <p:cNvSpPr txBox="1">
            <a:spLocks noGrp="1"/>
          </p:cNvSpPr>
          <p:nvPr>
            <p:ph type="body" idx="1"/>
          </p:nvPr>
        </p:nvSpPr>
        <p:spPr>
          <a:xfrm>
            <a:off x="965925" y="1201950"/>
            <a:ext cx="79104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AutoNum type="arabicPeriod"/>
            </a:pPr>
            <a:r>
              <a:rPr lang="en-GB" sz="1600">
                <a:latin typeface="Arial"/>
                <a:ea typeface="Arial"/>
                <a:cs typeface="Arial"/>
                <a:sym typeface="Arial"/>
              </a:rPr>
              <a:t>Glitches:</a:t>
            </a:r>
            <a:endParaRPr sz="16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GB" sz="1400">
                <a:latin typeface="Arial"/>
                <a:ea typeface="Arial"/>
                <a:cs typeface="Arial"/>
                <a:sym typeface="Arial"/>
              </a:rPr>
              <a:t>Adding Buffers </a:t>
            </a:r>
            <a:endParaRPr sz="1400">
              <a:latin typeface="Arial"/>
              <a:ea typeface="Arial"/>
              <a:cs typeface="Arial"/>
              <a:sym typeface="Arial"/>
            </a:endParaRPr>
          </a:p>
          <a:p>
            <a:pPr marL="914400" lvl="1" indent="-317500" algn="l" rtl="0">
              <a:lnSpc>
                <a:spcPct val="150000"/>
              </a:lnSpc>
              <a:spcBef>
                <a:spcPts val="0"/>
              </a:spcBef>
              <a:spcAft>
                <a:spcPts val="0"/>
              </a:spcAft>
              <a:buSzPts val="1400"/>
              <a:buFont typeface="Arial"/>
              <a:buAutoNum type="alphaLcPeriod"/>
            </a:pPr>
            <a:r>
              <a:rPr lang="en-GB" sz="1400">
                <a:latin typeface="Arial"/>
                <a:ea typeface="Arial"/>
                <a:cs typeface="Arial"/>
                <a:sym typeface="Arial"/>
              </a:rPr>
              <a:t>Increasing Rise &amp; Fall times  </a:t>
            </a:r>
            <a:endParaRPr sz="1400">
              <a:latin typeface="Arial"/>
              <a:ea typeface="Arial"/>
              <a:cs typeface="Arial"/>
              <a:sym typeface="Arial"/>
            </a:endParaRPr>
          </a:p>
          <a:p>
            <a:pPr marL="457200" lvl="0" indent="-311150" algn="l" rtl="0">
              <a:lnSpc>
                <a:spcPct val="150000"/>
              </a:lnSpc>
              <a:spcBef>
                <a:spcPts val="0"/>
              </a:spcBef>
              <a:spcAft>
                <a:spcPts val="0"/>
              </a:spcAft>
              <a:buSzPts val="1300"/>
              <a:buAutoNum type="arabicPeriod"/>
            </a:pPr>
            <a:r>
              <a:rPr lang="en-GB"/>
              <a:t>Optimizations </a:t>
            </a:r>
            <a:endParaRPr/>
          </a:p>
          <a:p>
            <a:pPr marL="457200" lvl="0" indent="-311150" algn="l" rtl="0">
              <a:lnSpc>
                <a:spcPct val="150000"/>
              </a:lnSpc>
              <a:spcBef>
                <a:spcPts val="0"/>
              </a:spcBef>
              <a:spcAft>
                <a:spcPts val="0"/>
              </a:spcAft>
              <a:buSzPts val="1300"/>
              <a:buAutoNum type="arabicPeriod"/>
            </a:pPr>
            <a:r>
              <a:rPr lang="en-GB"/>
              <a:t>Calculating the critical paths</a:t>
            </a:r>
            <a:endParaRPr/>
          </a:p>
          <a:p>
            <a:pPr marL="457200" lvl="0" indent="-311150" algn="l" rtl="0">
              <a:lnSpc>
                <a:spcPct val="150000"/>
              </a:lnSpc>
              <a:spcBef>
                <a:spcPts val="0"/>
              </a:spcBef>
              <a:spcAft>
                <a:spcPts val="0"/>
              </a:spcAft>
              <a:buSzPts val="1300"/>
              <a:buAutoNum type="arabicPeriod"/>
            </a:pPr>
            <a:r>
              <a:rPr lang="en-GB"/>
              <a:t>Time needed for design and testing</a:t>
            </a:r>
            <a:endParaRPr/>
          </a:p>
          <a:p>
            <a:pPr marL="457200" lvl="0" indent="-311150" algn="l" rtl="0">
              <a:lnSpc>
                <a:spcPct val="150000"/>
              </a:lnSpc>
              <a:spcBef>
                <a:spcPts val="0"/>
              </a:spcBef>
              <a:spcAft>
                <a:spcPts val="0"/>
              </a:spcAft>
              <a:buSzPts val="1300"/>
              <a:buAutoNum type="arabicPeriod"/>
            </a:pPr>
            <a:r>
              <a:rPr lang="en-GB" sz="1350">
                <a:latin typeface="Roboto"/>
                <a:ea typeface="Roboto"/>
                <a:cs typeface="Roboto"/>
                <a:sym typeface="Roboto"/>
              </a:rPr>
              <a:t>Decreasing complexity of circuits</a:t>
            </a:r>
            <a:endParaRPr sz="1350">
              <a:latin typeface="Roboto"/>
              <a:ea typeface="Roboto"/>
              <a:cs typeface="Roboto"/>
              <a:sym typeface="Roboto"/>
            </a:endParaRPr>
          </a:p>
          <a:p>
            <a:pPr marL="457200" lvl="0" indent="-314325" algn="l" rtl="0">
              <a:lnSpc>
                <a:spcPct val="150000"/>
              </a:lnSpc>
              <a:spcBef>
                <a:spcPts val="0"/>
              </a:spcBef>
              <a:spcAft>
                <a:spcPts val="0"/>
              </a:spcAft>
              <a:buSzPts val="1350"/>
              <a:buFont typeface="Roboto"/>
              <a:buAutoNum type="arabicPeriod"/>
            </a:pPr>
            <a:r>
              <a:rPr lang="en-GB" sz="1350">
                <a:latin typeface="Roboto"/>
                <a:ea typeface="Roboto"/>
                <a:cs typeface="Roboto"/>
                <a:sym typeface="Roboto"/>
              </a:rPr>
              <a:t>Testability:  The ALU </a:t>
            </a:r>
            <a:r>
              <a:rPr lang="en-GB" sz="1350">
                <a:highlight>
                  <a:schemeClr val="dk1"/>
                </a:highlight>
                <a:latin typeface="Roboto"/>
                <a:ea typeface="Roboto"/>
                <a:cs typeface="Roboto"/>
                <a:sym typeface="Roboto"/>
              </a:rPr>
              <a:t>requires careful design of the test circuitry and the inclusion of diagnostic features to enable easy debugging of any problems that arise.Diagnostic features are design elements that are included in a digital circuit to aid in the testing and debugging of the circuit during the manufacturing process</a:t>
            </a:r>
            <a:r>
              <a:rPr lang="en-GB" sz="1350">
                <a:highlight>
                  <a:srgbClr val="262626"/>
                </a:highlight>
                <a:latin typeface="Roboto"/>
                <a:ea typeface="Roboto"/>
                <a:cs typeface="Roboto"/>
                <a:sym typeface="Roboto"/>
              </a:rPr>
              <a:t>.</a:t>
            </a:r>
            <a:endParaRPr sz="135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8"/>
          <p:cNvSpPr txBox="1">
            <a:spLocks noGrp="1"/>
          </p:cNvSpPr>
          <p:nvPr>
            <p:ph type="title"/>
          </p:nvPr>
        </p:nvSpPr>
        <p:spPr>
          <a:xfrm>
            <a:off x="1285575" y="71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Solutions</a:t>
            </a:r>
            <a:endParaRPr/>
          </a:p>
        </p:txBody>
      </p:sp>
      <p:sp>
        <p:nvSpPr>
          <p:cNvPr id="452" name="Google Shape;452;p48"/>
          <p:cNvSpPr txBox="1">
            <a:spLocks noGrp="1"/>
          </p:cNvSpPr>
          <p:nvPr>
            <p:ph type="body" idx="1"/>
          </p:nvPr>
        </p:nvSpPr>
        <p:spPr>
          <a:xfrm>
            <a:off x="966650" y="560900"/>
            <a:ext cx="7298100" cy="43320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GB" sz="1500" b="1"/>
              <a:t>Glitches :</a:t>
            </a:r>
            <a:r>
              <a:rPr lang="en-GB"/>
              <a:t> I</a:t>
            </a:r>
            <a:r>
              <a:rPr lang="en-GB" sz="1400"/>
              <a:t>ncreased rise and fall times.</a:t>
            </a:r>
            <a:br>
              <a:rPr lang="en-GB" sz="1400"/>
            </a:br>
            <a:endParaRPr sz="1400"/>
          </a:p>
          <a:p>
            <a:pPr marL="457200" lvl="0" indent="-311150" algn="l" rtl="0">
              <a:spcBef>
                <a:spcPts val="0"/>
              </a:spcBef>
              <a:spcAft>
                <a:spcPts val="0"/>
              </a:spcAft>
              <a:buSzPts val="1300"/>
              <a:buChar char="●"/>
            </a:pPr>
            <a:r>
              <a:rPr lang="en-GB" sz="1500" b="1"/>
              <a:t>Optimizations</a:t>
            </a:r>
            <a:r>
              <a:rPr lang="en-GB" b="1"/>
              <a:t>:</a:t>
            </a:r>
            <a:r>
              <a:rPr lang="en-GB"/>
              <a:t> </a:t>
            </a:r>
            <a:r>
              <a:rPr lang="en-GB" sz="1400"/>
              <a:t>Using PTL to build some gates rather than CMOS technology                    </a:t>
            </a:r>
            <a:r>
              <a:rPr lang="en-GB"/>
              <a:t>.                        </a:t>
            </a:r>
            <a:endParaRPr/>
          </a:p>
          <a:p>
            <a:pPr marL="457200" lvl="0" indent="-311150" algn="l" rtl="0">
              <a:spcBef>
                <a:spcPts val="0"/>
              </a:spcBef>
              <a:spcAft>
                <a:spcPts val="0"/>
              </a:spcAft>
              <a:buSzPts val="1300"/>
              <a:buChar char="●"/>
            </a:pPr>
            <a:r>
              <a:rPr lang="en-GB" sz="1500" b="1"/>
              <a:t>Critical path:</a:t>
            </a:r>
            <a:r>
              <a:rPr lang="en-GB" sz="1500"/>
              <a:t> </a:t>
            </a:r>
            <a:r>
              <a:rPr lang="en-GB" sz="1350">
                <a:solidFill>
                  <a:srgbClr val="F1F2F2"/>
                </a:solidFill>
                <a:latin typeface="Roboto"/>
                <a:ea typeface="Roboto"/>
                <a:cs typeface="Roboto"/>
                <a:sym typeface="Roboto"/>
              </a:rPr>
              <a:t> </a:t>
            </a:r>
            <a:r>
              <a:rPr lang="en-GB" sz="1450">
                <a:solidFill>
                  <a:srgbClr val="F1F2F2"/>
                </a:solidFill>
                <a:latin typeface="Roboto"/>
                <a:ea typeface="Roboto"/>
                <a:cs typeface="Roboto"/>
                <a:sym typeface="Roboto"/>
              </a:rPr>
              <a:t>Simplify the circuit design: Simplifying the circuit design can help to reduce the number of critical paths and make it easier to perform the critical paths calculations. This can be achieved by using simpler logic gates, reducing the number of inputs and outputs, and minimizing the number of levels in the circuit                                                                                                                                      .                                                                                                                                                              </a:t>
            </a:r>
            <a:endParaRPr sz="1450">
              <a:solidFill>
                <a:srgbClr val="F1F2F2"/>
              </a:solidFill>
              <a:latin typeface="Roboto"/>
              <a:ea typeface="Roboto"/>
              <a:cs typeface="Roboto"/>
              <a:sym typeface="Roboto"/>
            </a:endParaRPr>
          </a:p>
          <a:p>
            <a:pPr marL="457200" lvl="0" indent="-311150" algn="l" rtl="0">
              <a:spcBef>
                <a:spcPts val="0"/>
              </a:spcBef>
              <a:spcAft>
                <a:spcPts val="0"/>
              </a:spcAft>
              <a:buSzPts val="1300"/>
              <a:buChar char="●"/>
            </a:pPr>
            <a:r>
              <a:rPr lang="en-GB" sz="1500" b="1">
                <a:solidFill>
                  <a:srgbClr val="F1F2F2"/>
                </a:solidFill>
              </a:rPr>
              <a:t>Time</a:t>
            </a:r>
            <a:r>
              <a:rPr lang="en-GB" sz="1450">
                <a:solidFill>
                  <a:srgbClr val="F1F2F2"/>
                </a:solidFill>
                <a:latin typeface="Roboto"/>
                <a:ea typeface="Roboto"/>
                <a:cs typeface="Roboto"/>
                <a:sym typeface="Roboto"/>
              </a:rPr>
              <a:t>: We started working early and finishing the gates and their sizings ASAP in order to have time for the more complex operations and circuits                                .</a:t>
            </a:r>
            <a:endParaRPr sz="1450">
              <a:solidFill>
                <a:srgbClr val="F1F2F2"/>
              </a:solidFill>
              <a:latin typeface="Roboto"/>
              <a:ea typeface="Roboto"/>
              <a:cs typeface="Roboto"/>
              <a:sym typeface="Roboto"/>
            </a:endParaRPr>
          </a:p>
          <a:p>
            <a:pPr marL="457200" lvl="0" indent="-323850" algn="l" rtl="0">
              <a:spcBef>
                <a:spcPts val="0"/>
              </a:spcBef>
              <a:spcAft>
                <a:spcPts val="0"/>
              </a:spcAft>
              <a:buClr>
                <a:srgbClr val="F1F2F2"/>
              </a:buClr>
              <a:buSzPts val="1500"/>
              <a:buChar char="●"/>
            </a:pPr>
            <a:r>
              <a:rPr lang="en-GB" sz="1500" b="1">
                <a:solidFill>
                  <a:srgbClr val="F1F2F2"/>
                </a:solidFill>
              </a:rPr>
              <a:t>Complexity of circuits: </a:t>
            </a:r>
            <a:r>
              <a:rPr lang="en-GB" sz="1500">
                <a:solidFill>
                  <a:srgbClr val="F1F2F2"/>
                </a:solidFill>
                <a:latin typeface="Roboto"/>
                <a:ea typeface="Roboto"/>
                <a:cs typeface="Roboto"/>
                <a:sym typeface="Roboto"/>
              </a:rPr>
              <a:t>We decreased the complexity by breaking down the more complex circuits into smaller and less complex ones, making the analysis and calculations easier.</a:t>
            </a:r>
            <a:endParaRPr sz="1500">
              <a:solidFill>
                <a:srgbClr val="F1F2F2"/>
              </a:solidFill>
              <a:latin typeface="Roboto"/>
              <a:ea typeface="Roboto"/>
              <a:cs typeface="Roboto"/>
              <a:sym typeface="Roboto"/>
            </a:endParaRPr>
          </a:p>
          <a:p>
            <a:pPr marL="0" lvl="0" indent="0" algn="l" rtl="0">
              <a:spcBef>
                <a:spcPts val="160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 of the results</a:t>
            </a:r>
            <a:endParaRPr/>
          </a:p>
        </p:txBody>
      </p:sp>
      <p:graphicFrame>
        <p:nvGraphicFramePr>
          <p:cNvPr id="458" name="Google Shape;458;p49"/>
          <p:cNvGraphicFramePr/>
          <p:nvPr/>
        </p:nvGraphicFramePr>
        <p:xfrm>
          <a:off x="952500" y="1307850"/>
          <a:ext cx="3000000" cy="3000000"/>
        </p:xfrm>
        <a:graphic>
          <a:graphicData uri="http://schemas.openxmlformats.org/drawingml/2006/table">
            <a:tbl>
              <a:tblPr>
                <a:noFill/>
                <a:tableStyleId>{DA7D5D61-93B6-444E-A60C-AE906A610C37}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GB" sz="1600" b="1">
                          <a:latin typeface="Times New Roman"/>
                          <a:ea typeface="Times New Roman"/>
                          <a:cs typeface="Times New Roman"/>
                          <a:sym typeface="Times New Roman"/>
                        </a:rPr>
                        <a:t>BLOCK </a:t>
                      </a:r>
                      <a:endParaRPr sz="1600" b="1">
                        <a:latin typeface="Times New Roman"/>
                        <a:ea typeface="Times New Roman"/>
                        <a:cs typeface="Times New Roman"/>
                        <a:sym typeface="Times New Roman"/>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CCCCCC"/>
                      </a:solidFill>
                      <a:prstDash val="solid"/>
                      <a:round/>
                      <a:headEnd type="none" w="sm" len="sm"/>
                      <a:tailEnd type="none" w="sm" len="sm"/>
                    </a:lnB>
                    <a:gradFill>
                      <a:gsLst>
                        <a:gs pos="0">
                          <a:srgbClr val="FAFAFA"/>
                        </a:gs>
                        <a:gs pos="100000">
                          <a:srgbClr val="B9B9B9"/>
                        </a:gs>
                      </a:gsLst>
                      <a:lin ang="5400012" scaled="0"/>
                    </a:gradFill>
                  </a:tcPr>
                </a:tc>
                <a:tc>
                  <a:txBody>
                    <a:bodyPr/>
                    <a:lstStyle/>
                    <a:p>
                      <a:pPr marL="0" lvl="0" indent="0" algn="ctr" rtl="0">
                        <a:spcBef>
                          <a:spcPts val="0"/>
                        </a:spcBef>
                        <a:spcAft>
                          <a:spcPts val="0"/>
                        </a:spcAft>
                        <a:buNone/>
                      </a:pPr>
                      <a:r>
                        <a:rPr lang="en-GB" sz="1600" b="1"/>
                        <a:t>Avg. Power (μW)</a:t>
                      </a:r>
                      <a:endParaRPr sz="16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gradFill>
                      <a:gsLst>
                        <a:gs pos="0">
                          <a:srgbClr val="FFFFFF"/>
                        </a:gs>
                        <a:gs pos="100000">
                          <a:srgbClr val="B3B3B3"/>
                        </a:gs>
                      </a:gsLst>
                      <a:lin ang="5400012" scaled="0"/>
                    </a:gradFill>
                  </a:tcPr>
                </a:tc>
                <a:tc>
                  <a:txBody>
                    <a:bodyPr/>
                    <a:lstStyle/>
                    <a:p>
                      <a:pPr marL="0" lvl="0" indent="0" algn="ctr" rtl="0">
                        <a:spcBef>
                          <a:spcPts val="0"/>
                        </a:spcBef>
                        <a:spcAft>
                          <a:spcPts val="0"/>
                        </a:spcAft>
                        <a:buNone/>
                      </a:pPr>
                      <a:r>
                        <a:rPr lang="en-GB" sz="1600" b="1"/>
                        <a:t>TPHL (psec)</a:t>
                      </a:r>
                      <a:endParaRPr sz="16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CCCCCC"/>
                      </a:solidFill>
                      <a:prstDash val="solid"/>
                      <a:round/>
                      <a:headEnd type="none" w="sm" len="sm"/>
                      <a:tailEnd type="none" w="sm" len="sm"/>
                    </a:lnB>
                    <a:gradFill>
                      <a:gsLst>
                        <a:gs pos="0">
                          <a:srgbClr val="FFFFFF"/>
                        </a:gs>
                        <a:gs pos="100000">
                          <a:srgbClr val="B3B3B3"/>
                        </a:gs>
                      </a:gsLst>
                      <a:lin ang="5400012" scaled="0"/>
                    </a:gradFill>
                  </a:tcPr>
                </a:tc>
                <a:tc>
                  <a:txBody>
                    <a:bodyPr/>
                    <a:lstStyle/>
                    <a:p>
                      <a:pPr marL="0" lvl="0" indent="0" algn="ctr" rtl="0">
                        <a:spcBef>
                          <a:spcPts val="0"/>
                        </a:spcBef>
                        <a:spcAft>
                          <a:spcPts val="0"/>
                        </a:spcAft>
                        <a:buNone/>
                      </a:pPr>
                      <a:r>
                        <a:rPr lang="en-GB" sz="1600" b="1"/>
                        <a:t>TPLH (psec)</a:t>
                      </a:r>
                      <a:endParaRPr sz="1600"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CCCCCC"/>
                      </a:solidFill>
                      <a:prstDash val="solid"/>
                      <a:round/>
                      <a:headEnd type="none" w="sm" len="sm"/>
                      <a:tailEnd type="none" w="sm" len="sm"/>
                    </a:lnB>
                    <a:gradFill>
                      <a:gsLst>
                        <a:gs pos="0">
                          <a:srgbClr val="FFFFFF"/>
                        </a:gs>
                        <a:gs pos="100000">
                          <a:srgbClr val="B3B3B3"/>
                        </a:gs>
                      </a:gsLst>
                      <a:lin ang="5400012" scaled="0"/>
                    </a:gra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GB" sz="1700" b="1">
                          <a:latin typeface="Times New Roman"/>
                          <a:ea typeface="Times New Roman"/>
                          <a:cs typeface="Times New Roman"/>
                          <a:sym typeface="Times New Roman"/>
                        </a:rPr>
                        <a:t>Shifter </a:t>
                      </a:r>
                      <a:endParaRPr sz="1700" b="1">
                        <a:latin typeface="Times New Roman"/>
                        <a:ea typeface="Times New Roman"/>
                        <a:cs typeface="Times New Roman"/>
                        <a:sym typeface="Times New Roman"/>
                      </a:endParaRPr>
                    </a:p>
                  </a:txBody>
                  <a:tcPr marL="28575" marR="28575" marT="19050" marB="19050" anchor="b">
                    <a:lnL w="2857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a:solidFill>
                            <a:schemeClr val="lt1"/>
                          </a:solidFill>
                        </a:rPr>
                        <a:t>0.371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11.12 </a:t>
                      </a:r>
                      <a:endParaRPr/>
                    </a:p>
                  </a:txBody>
                  <a:tcPr marL="91425" marR="91425" marT="91425" marB="91425">
                    <a:lnL w="9525" cap="flat" cmpd="sng">
                      <a:solidFill>
                        <a:srgbClr val="9E9E9E"/>
                      </a:solidFill>
                      <a:prstDash val="solid"/>
                      <a:round/>
                      <a:headEnd type="none" w="sm" len="sm"/>
                      <a:tailEnd type="none" w="sm" len="sm"/>
                    </a:lnL>
                    <a:lnT w="28575" cap="flat" cmpd="sng">
                      <a:solidFill>
                        <a:srgbClr val="CCCCCC"/>
                      </a:solidFill>
                      <a:prstDash val="solid"/>
                      <a:round/>
                      <a:headEnd type="none" w="sm" len="sm"/>
                      <a:tailEnd type="none" w="sm" len="sm"/>
                    </a:lnT>
                  </a:tcPr>
                </a:tc>
                <a:tc>
                  <a:txBody>
                    <a:bodyPr/>
                    <a:lstStyle/>
                    <a:p>
                      <a:pPr marL="0" lvl="0" indent="0" algn="ctr" rtl="0">
                        <a:spcBef>
                          <a:spcPts val="0"/>
                        </a:spcBef>
                        <a:spcAft>
                          <a:spcPts val="0"/>
                        </a:spcAft>
                        <a:buNone/>
                      </a:pPr>
                      <a:r>
                        <a:rPr lang="en-GB">
                          <a:solidFill>
                            <a:schemeClr val="lt1"/>
                          </a:solidFill>
                        </a:rPr>
                        <a:t>8.746</a:t>
                      </a:r>
                      <a:endParaRPr/>
                    </a:p>
                  </a:txBody>
                  <a:tcPr marL="91425" marR="91425" marT="91425" marB="91425">
                    <a:lnT w="28575" cap="flat" cmpd="sng">
                      <a:solidFill>
                        <a:srgbClr val="CCCCCC"/>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GB" sz="1700" b="1">
                          <a:latin typeface="Times New Roman"/>
                          <a:ea typeface="Times New Roman"/>
                          <a:cs typeface="Times New Roman"/>
                          <a:sym typeface="Times New Roman"/>
                        </a:rPr>
                        <a:t>Adders</a:t>
                      </a:r>
                      <a:endParaRPr sz="1700" b="1">
                        <a:latin typeface="Times New Roman"/>
                        <a:ea typeface="Times New Roman"/>
                        <a:cs typeface="Times New Roman"/>
                        <a:sym typeface="Times New Roman"/>
                      </a:endParaRPr>
                    </a:p>
                  </a:txBody>
                  <a:tcPr marL="28575" marR="28575" marT="19050" marB="19050" anchor="b">
                    <a:lnL w="2857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a:solidFill>
                            <a:schemeClr val="lt1"/>
                          </a:solidFill>
                        </a:rPr>
                        <a:t>1.056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500">
                          <a:solidFill>
                            <a:schemeClr val="lt1"/>
                          </a:solidFill>
                          <a:latin typeface="Times New Roman"/>
                          <a:ea typeface="Times New Roman"/>
                          <a:cs typeface="Times New Roman"/>
                          <a:sym typeface="Times New Roman"/>
                        </a:rPr>
                        <a:t>220.67</a:t>
                      </a:r>
                      <a:endParaRPr sz="1200">
                        <a:solidFill>
                          <a:schemeClr val="lt1"/>
                        </a:solidFill>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GB" sz="1500">
                          <a:solidFill>
                            <a:schemeClr val="lt1"/>
                          </a:solidFill>
                          <a:latin typeface="Times New Roman"/>
                          <a:ea typeface="Times New Roman"/>
                          <a:cs typeface="Times New Roman"/>
                          <a:sym typeface="Times New Roman"/>
                        </a:rPr>
                        <a:t>326.39</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GB" sz="1700" b="1">
                          <a:latin typeface="Times New Roman"/>
                          <a:ea typeface="Times New Roman"/>
                          <a:cs typeface="Times New Roman"/>
                          <a:sym typeface="Times New Roman"/>
                        </a:rPr>
                        <a:t>Power Gating</a:t>
                      </a:r>
                      <a:endParaRPr sz="1700" b="1">
                        <a:latin typeface="Times New Roman"/>
                        <a:ea typeface="Times New Roman"/>
                        <a:cs typeface="Times New Roman"/>
                        <a:sym typeface="Times New Roman"/>
                      </a:endParaRPr>
                    </a:p>
                  </a:txBody>
                  <a:tcPr marL="28575" marR="28575" marT="19050" marB="19050" anchor="b">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GB" sz="1700">
                          <a:solidFill>
                            <a:schemeClr val="lt1"/>
                          </a:solidFill>
                          <a:latin typeface="Times New Roman"/>
                          <a:ea typeface="Times New Roman"/>
                          <a:cs typeface="Times New Roman"/>
                          <a:sym typeface="Times New Roman"/>
                        </a:rPr>
                        <a:t>0.604</a:t>
                      </a:r>
                      <a:endParaRPr>
                        <a:solidFill>
                          <a:schemeClr val="lt1"/>
                        </a:solidFill>
                        <a:highlight>
                          <a:schemeClr val="dk1"/>
                        </a:highlight>
                      </a:endParaRPr>
                    </a:p>
                  </a:txBody>
                  <a:tcPr marL="91425" marR="91425" marT="91425" marB="91425">
                    <a:lnL w="28575" cap="flat" cmpd="sng">
                      <a:solidFill>
                        <a:srgbClr val="CCCCCC"/>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solidFill>
                            <a:schemeClr val="lt1"/>
                          </a:solidFill>
                          <a:highlight>
                            <a:schemeClr val="dk1"/>
                          </a:highlight>
                        </a:rPr>
                        <a:t>98.61</a:t>
                      </a:r>
                      <a:endParaRPr>
                        <a:solidFill>
                          <a:schemeClr val="lt1"/>
                        </a:solidFill>
                        <a:highlight>
                          <a:schemeClr val="dk1"/>
                        </a:highligh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a:solidFill>
                            <a:schemeClr val="lt1"/>
                          </a:solidFill>
                          <a:highlight>
                            <a:schemeClr val="dk1"/>
                          </a:highlight>
                        </a:rPr>
                        <a:t>101.436</a:t>
                      </a:r>
                      <a:endParaRPr>
                        <a:solidFill>
                          <a:schemeClr val="lt1"/>
                        </a:solidFill>
                        <a:highlight>
                          <a:schemeClr val="dk1"/>
                        </a:highligh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GB" sz="1700" b="1">
                          <a:latin typeface="Times New Roman"/>
                          <a:ea typeface="Times New Roman"/>
                          <a:cs typeface="Times New Roman"/>
                          <a:sym typeface="Times New Roman"/>
                        </a:rPr>
                        <a:t>Logic Unit</a:t>
                      </a:r>
                      <a:endParaRPr sz="1700" b="1">
                        <a:latin typeface="Times New Roman"/>
                        <a:ea typeface="Times New Roman"/>
                        <a:cs typeface="Times New Roman"/>
                        <a:sym typeface="Times New Roman"/>
                      </a:endParaRPr>
                    </a:p>
                  </a:txBody>
                  <a:tcPr marL="28575" marR="28575" marT="19050" marB="19050" anchor="b">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a:solidFill>
                            <a:schemeClr val="lt1"/>
                          </a:solidFill>
                        </a:rPr>
                        <a:t>0.517</a:t>
                      </a:r>
                      <a:endParaRPr/>
                    </a:p>
                  </a:txBody>
                  <a:tcPr marL="91425" marR="91425" marT="91425" marB="91425">
                    <a:lnL w="2857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122.7</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148.365</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GB" sz="1700" b="1">
                          <a:latin typeface="Times New Roman"/>
                          <a:ea typeface="Times New Roman"/>
                          <a:cs typeface="Times New Roman"/>
                          <a:sym typeface="Times New Roman"/>
                        </a:rPr>
                        <a:t>16:4 MUX</a:t>
                      </a:r>
                      <a:endParaRPr sz="1700" b="1">
                        <a:latin typeface="Times New Roman"/>
                        <a:ea typeface="Times New Roman"/>
                        <a:cs typeface="Times New Roman"/>
                        <a:sym typeface="Times New Roman"/>
                      </a:endParaRPr>
                    </a:p>
                  </a:txBody>
                  <a:tcPr marL="28575" marR="28575" marT="19050" marB="19050" anchor="b">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28575"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a:solidFill>
                            <a:schemeClr val="lt1"/>
                          </a:solidFill>
                        </a:rPr>
                        <a:t>0.497</a:t>
                      </a:r>
                      <a:endParaRPr>
                        <a:solidFill>
                          <a:schemeClr val="lt1"/>
                        </a:solidFill>
                      </a:endParaRPr>
                    </a:p>
                  </a:txBody>
                  <a:tcPr marL="91425" marR="91425" marT="91425" marB="91425">
                    <a:lnL w="28575" cap="flat" cmpd="sng">
                      <a:solidFill>
                        <a:srgbClr val="CCCCCC"/>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11.93</a:t>
                      </a:r>
                      <a:endParaRPr>
                        <a:solidFill>
                          <a:schemeClr val="lt1"/>
                        </a:solidFill>
                      </a:endParaRPr>
                    </a:p>
                  </a:txBody>
                  <a:tcPr marL="91425" marR="91425" marT="91425" marB="91425">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12.8</a:t>
                      </a:r>
                      <a:endParaRPr>
                        <a:solidFill>
                          <a:schemeClr val="lt1"/>
                        </a:solidFill>
                      </a:endParaRPr>
                    </a:p>
                  </a:txBody>
                  <a:tcPr marL="91425" marR="91425" marT="91425" marB="91425">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lnSpc>
                          <a:spcPct val="115000"/>
                        </a:lnSpc>
                        <a:spcBef>
                          <a:spcPts val="0"/>
                        </a:spcBef>
                        <a:spcAft>
                          <a:spcPts val="0"/>
                        </a:spcAft>
                        <a:buNone/>
                      </a:pPr>
                      <a:r>
                        <a:rPr lang="en-GB" sz="1700" b="1">
                          <a:latin typeface="Times New Roman"/>
                          <a:ea typeface="Times New Roman"/>
                          <a:cs typeface="Times New Roman"/>
                          <a:sym typeface="Times New Roman"/>
                        </a:rPr>
                        <a:t>Comparator </a:t>
                      </a:r>
                      <a:endParaRPr sz="1700" b="1">
                        <a:latin typeface="Times New Roman"/>
                        <a:ea typeface="Times New Roman"/>
                        <a:cs typeface="Times New Roman"/>
                        <a:sym typeface="Times New Roman"/>
                      </a:endParaRPr>
                    </a:p>
                  </a:txBody>
                  <a:tcPr marL="28575" marR="28575" marT="19050" marB="19050" anchor="b">
                    <a:lnL w="2857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CCCCCC"/>
                      </a:solidFill>
                      <a:prstDash val="solid"/>
                      <a:round/>
                      <a:headEnd type="none" w="sm" len="sm"/>
                      <a:tailEnd type="none" w="sm" len="sm"/>
                    </a:lnT>
                    <a:lnB w="76200"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500">
                          <a:solidFill>
                            <a:schemeClr val="lt1"/>
                          </a:solidFill>
                        </a:rPr>
                        <a:t>0.716 </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762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500">
                          <a:solidFill>
                            <a:schemeClr val="lt1"/>
                          </a:solidFill>
                        </a:rPr>
                        <a:t>195.7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762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sz="1600">
                          <a:solidFill>
                            <a:schemeClr val="lt1"/>
                          </a:solidFill>
                        </a:rPr>
                        <a:t>225.1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762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lnSpc>
                          <a:spcPct val="115000"/>
                        </a:lnSpc>
                        <a:spcBef>
                          <a:spcPts val="0"/>
                        </a:spcBef>
                        <a:spcAft>
                          <a:spcPts val="0"/>
                        </a:spcAft>
                        <a:buNone/>
                      </a:pPr>
                      <a:r>
                        <a:rPr lang="en-GB" sz="1700" b="1">
                          <a:latin typeface="Times New Roman"/>
                          <a:ea typeface="Times New Roman"/>
                          <a:cs typeface="Times New Roman"/>
                          <a:sym typeface="Times New Roman"/>
                        </a:rPr>
                        <a:t>ALU</a:t>
                      </a:r>
                      <a:endParaRPr sz="1700" b="1">
                        <a:latin typeface="Times New Roman"/>
                        <a:ea typeface="Times New Roman"/>
                        <a:cs typeface="Times New Roman"/>
                        <a:sym typeface="Times New Roman"/>
                      </a:endParaRPr>
                    </a:p>
                  </a:txBody>
                  <a:tcPr marL="28575" marR="28575" marT="19050" marB="19050" anchor="b">
                    <a:lnL w="28575" cap="flat" cmpd="sng">
                      <a:solidFill>
                        <a:srgbClr val="CCCCCC"/>
                      </a:solidFill>
                      <a:prstDash val="solid"/>
                      <a:round/>
                      <a:headEnd type="none" w="sm" len="sm"/>
                      <a:tailEnd type="none" w="sm" len="sm"/>
                    </a:lnL>
                    <a:lnR w="28575" cap="flat" cmpd="sng">
                      <a:solidFill>
                        <a:srgbClr val="CCCCCC"/>
                      </a:solidFill>
                      <a:prstDash val="solid"/>
                      <a:round/>
                      <a:headEnd type="none" w="sm" len="sm"/>
                      <a:tailEnd type="none" w="sm" len="sm"/>
                    </a:lnR>
                    <a:lnT w="76200" cap="flat" cmpd="sng">
                      <a:solidFill>
                        <a:srgbClr val="CCCCCC"/>
                      </a:solidFill>
                      <a:prstDash val="solid"/>
                      <a:round/>
                      <a:headEnd type="none" w="sm" len="sm"/>
                      <a:tailEnd type="none" w="sm" len="sm"/>
                    </a:lnT>
                    <a:lnB w="28575"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a:solidFill>
                            <a:schemeClr val="lt1"/>
                          </a:solidFill>
                        </a:rPr>
                        <a:t>0.656</a:t>
                      </a:r>
                      <a:endParaRPr>
                        <a:solidFill>
                          <a:schemeClr val="lt1"/>
                        </a:solidFill>
                      </a:endParaRPr>
                    </a:p>
                  </a:txBody>
                  <a:tcPr marL="91425" marR="91425" marT="91425" marB="91425">
                    <a:lnL w="28575" cap="flat" cmpd="sng">
                      <a:solidFill>
                        <a:srgbClr val="CCCCCC"/>
                      </a:solidFill>
                      <a:prstDash val="solid"/>
                      <a:round/>
                      <a:headEnd type="none" w="sm" len="sm"/>
                      <a:tailEnd type="none" w="sm" len="sm"/>
                    </a:lnL>
                    <a:lnT w="76200"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a:solidFill>
                            <a:schemeClr val="lt1"/>
                          </a:solidFill>
                        </a:rPr>
                        <a:t>110.12</a:t>
                      </a:r>
                      <a:endParaRPr>
                        <a:solidFill>
                          <a:schemeClr val="lt1"/>
                        </a:solidFill>
                      </a:endParaRPr>
                    </a:p>
                  </a:txBody>
                  <a:tcPr marL="91425" marR="91425" marT="91425" marB="91425">
                    <a:lnT w="76200"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GB">
                          <a:solidFill>
                            <a:schemeClr val="lt1"/>
                          </a:solidFill>
                        </a:rPr>
                        <a:t>137.15</a:t>
                      </a:r>
                      <a:endParaRPr>
                        <a:solidFill>
                          <a:schemeClr val="lt1"/>
                        </a:solidFill>
                      </a:endParaRPr>
                    </a:p>
                  </a:txBody>
                  <a:tcPr marL="91425" marR="91425" marT="91425" marB="91425">
                    <a:lnT w="76200"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1297500" y="2304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References</a:t>
            </a:r>
            <a:endParaRPr b="1"/>
          </a:p>
        </p:txBody>
      </p:sp>
      <p:sp>
        <p:nvSpPr>
          <p:cNvPr id="464" name="Google Shape;464;p50"/>
          <p:cNvSpPr txBox="1"/>
          <p:nvPr/>
        </p:nvSpPr>
        <p:spPr>
          <a:xfrm>
            <a:off x="665825" y="982675"/>
            <a:ext cx="8042700" cy="4011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Ghaderi, A., &amp; Frounchi, J. (2016). Power and Speed Analysis of CMOS-based Multipliers using VEDIC techniques. IOSR Journal of Electrical and Electronics Engineering (IOSR-JEEE), 11, 62-68.</a:t>
            </a:r>
            <a:endParaRPr sz="1200">
              <a:solidFill>
                <a:schemeClr val="lt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Ajit, A., Arathi, P. V., Haridas, K., Nambiar, N. M., &amp; Devi, S. (2019, June). FPGA based performance comparison of different basic adder topologies with parallel processing adder. In </a:t>
            </a:r>
            <a:r>
              <a:rPr lang="en-GB" sz="1200" i="1">
                <a:solidFill>
                  <a:schemeClr val="lt1"/>
                </a:solidFill>
                <a:latin typeface="Times New Roman"/>
                <a:ea typeface="Times New Roman"/>
                <a:cs typeface="Times New Roman"/>
                <a:sym typeface="Times New Roman"/>
              </a:rPr>
              <a:t>2019 3rd International conference on Electronics, Communication and Aerospace Technology (ICECA)</a:t>
            </a:r>
            <a:r>
              <a:rPr lang="en-GB" sz="1200">
                <a:solidFill>
                  <a:schemeClr val="lt1"/>
                </a:solidFill>
                <a:latin typeface="Times New Roman"/>
                <a:ea typeface="Times New Roman"/>
                <a:cs typeface="Times New Roman"/>
                <a:sym typeface="Times New Roman"/>
              </a:rPr>
              <a:t> (pp. 87-92). IEEE.</a:t>
            </a:r>
            <a:endParaRPr sz="1200">
              <a:solidFill>
                <a:schemeClr val="lt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Misra, A., Birla, S., &amp; Singh, N. (2020, March). Comparative analysis of various adder architectures on 28nm CMOS technology. In </a:t>
            </a:r>
            <a:r>
              <a:rPr lang="en-GB" sz="1200" i="1">
                <a:solidFill>
                  <a:schemeClr val="lt1"/>
                </a:solidFill>
                <a:latin typeface="Times New Roman"/>
                <a:ea typeface="Times New Roman"/>
                <a:cs typeface="Times New Roman"/>
                <a:sym typeface="Times New Roman"/>
              </a:rPr>
              <a:t>2020 7th International Conference on Computing for Sustainable Global Development (INDIACom)</a:t>
            </a:r>
            <a:r>
              <a:rPr lang="en-GB" sz="1200">
                <a:solidFill>
                  <a:schemeClr val="lt1"/>
                </a:solidFill>
                <a:latin typeface="Times New Roman"/>
                <a:ea typeface="Times New Roman"/>
                <a:cs typeface="Times New Roman"/>
                <a:sym typeface="Times New Roman"/>
              </a:rPr>
              <a:t> (pp. 73-76). IEEE.</a:t>
            </a:r>
            <a:endParaRPr sz="1200">
              <a:solidFill>
                <a:schemeClr val="lt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Khan, A., &amp; Wairya, S. (2021, August). An Efficient ALU Architecture Topology for Nanotechnology Applications. In </a:t>
            </a:r>
            <a:r>
              <a:rPr lang="en-GB" sz="1200" i="1">
                <a:solidFill>
                  <a:schemeClr val="lt1"/>
                </a:solidFill>
                <a:latin typeface="Times New Roman"/>
                <a:ea typeface="Times New Roman"/>
                <a:cs typeface="Times New Roman"/>
                <a:sym typeface="Times New Roman"/>
              </a:rPr>
              <a:t>2021 8th International Conference on Signal Processing and Integrated Networks (SPIN)</a:t>
            </a:r>
            <a:r>
              <a:rPr lang="en-GB" sz="1200">
                <a:solidFill>
                  <a:schemeClr val="lt1"/>
                </a:solidFill>
                <a:latin typeface="Times New Roman"/>
                <a:ea typeface="Times New Roman"/>
                <a:cs typeface="Times New Roman"/>
                <a:sym typeface="Times New Roman"/>
              </a:rPr>
              <a:t> (pp. 784-789). IEEE.</a:t>
            </a:r>
            <a:endParaRPr sz="1200">
              <a:solidFill>
                <a:schemeClr val="lt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K. Pekmestzi and C. Efstathiou, "Design of Efficient 1's Complement Modified Booth Multiplier," </a:t>
            </a:r>
            <a:r>
              <a:rPr lang="en-GB" sz="1200" i="1">
                <a:solidFill>
                  <a:schemeClr val="lt1"/>
                </a:solidFill>
                <a:latin typeface="Times New Roman"/>
                <a:ea typeface="Times New Roman"/>
                <a:cs typeface="Times New Roman"/>
                <a:sym typeface="Times New Roman"/>
              </a:rPr>
              <a:t>2016 Euromicro Conference on Digital System Design (DSD)</a:t>
            </a:r>
            <a:r>
              <a:rPr lang="en-GB" sz="1200">
                <a:solidFill>
                  <a:schemeClr val="lt1"/>
                </a:solidFill>
                <a:latin typeface="Times New Roman"/>
                <a:ea typeface="Times New Roman"/>
                <a:cs typeface="Times New Roman"/>
                <a:sym typeface="Times New Roman"/>
              </a:rPr>
              <a:t>, Limassol, Cyprus, 2016, pp. 238-243, doi: 10.1109/DSD.2016.53.</a:t>
            </a:r>
            <a:endParaRPr sz="1200">
              <a:solidFill>
                <a:schemeClr val="lt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R. Zimmermann, “Binary Adder Architectures for Cell-Based VLSI and Their Synthesis,” PhD thesis, Swiss Federal Institute of Technology, Zurich, 1997.</a:t>
            </a:r>
            <a:endParaRPr sz="1200">
              <a:solidFill>
                <a:schemeClr val="lt1"/>
              </a:solidFill>
              <a:latin typeface="Times New Roman"/>
              <a:ea typeface="Times New Roman"/>
              <a:cs typeface="Times New Roman"/>
              <a:sym typeface="Times New Roman"/>
            </a:endParaRPr>
          </a:p>
          <a:p>
            <a:pPr marL="457200" lvl="0" indent="-304800" algn="l" rtl="0">
              <a:lnSpc>
                <a:spcPct val="115000"/>
              </a:lnSpc>
              <a:spcBef>
                <a:spcPts val="0"/>
              </a:spcBef>
              <a:spcAft>
                <a:spcPts val="0"/>
              </a:spcAft>
              <a:buClr>
                <a:schemeClr val="lt1"/>
              </a:buClr>
              <a:buSzPts val="1200"/>
              <a:buFont typeface="Times New Roman"/>
              <a:buChar char="●"/>
            </a:pPr>
            <a:r>
              <a:rPr lang="en-GB" sz="1200">
                <a:solidFill>
                  <a:schemeClr val="lt1"/>
                </a:solidFill>
                <a:latin typeface="Times New Roman"/>
                <a:ea typeface="Times New Roman"/>
                <a:cs typeface="Times New Roman"/>
                <a:sym typeface="Times New Roman"/>
              </a:rPr>
              <a:t>P. Singh and P. K. Jain, "Design and Analysis of Low Power, High Speed 4 - Bit Magnitude Comparator," 2018 International Conference on Recent Innovations in Electrical, Electronics &amp; Communication Engineering (ICRIEECE), Bhubaneswar, India, 2018, pp. 1680-1683, doi: 10.1109/ICRIEECE44171.2018.9008504.</a:t>
            </a:r>
            <a:endParaRPr sz="11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1"/>
          <p:cNvSpPr txBox="1">
            <a:spLocks noGrp="1"/>
          </p:cNvSpPr>
          <p:nvPr>
            <p:ph type="ctrTitle"/>
          </p:nvPr>
        </p:nvSpPr>
        <p:spPr>
          <a:xfrm>
            <a:off x="4298850" y="2254875"/>
            <a:ext cx="62721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500"/>
              <a:t>Thank you!</a:t>
            </a:r>
            <a:endParaRPr sz="4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a:spLocks noGrp="1"/>
          </p:cNvSpPr>
          <p:nvPr>
            <p:ph type="title"/>
          </p:nvPr>
        </p:nvSpPr>
        <p:spPr>
          <a:xfrm>
            <a:off x="784600" y="2131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latin typeface="Oswald"/>
                <a:ea typeface="Oswald"/>
                <a:cs typeface="Oswald"/>
                <a:sym typeface="Oswald"/>
              </a:rPr>
              <a:t>Power test results</a:t>
            </a:r>
            <a:endParaRPr/>
          </a:p>
        </p:txBody>
      </p:sp>
      <p:graphicFrame>
        <p:nvGraphicFramePr>
          <p:cNvPr id="263" name="Google Shape;263;p20"/>
          <p:cNvGraphicFramePr/>
          <p:nvPr/>
        </p:nvGraphicFramePr>
        <p:xfrm>
          <a:off x="1331925" y="1329550"/>
          <a:ext cx="3000000" cy="3000000"/>
        </p:xfrm>
        <a:graphic>
          <a:graphicData uri="http://schemas.openxmlformats.org/drawingml/2006/table">
            <a:tbl>
              <a:tblPr>
                <a:noFill/>
                <a:tableStyleId>{DA7D5D61-93B6-444E-A60C-AE906A610C37}</a:tableStyleId>
              </a:tblPr>
              <a:tblGrid>
                <a:gridCol w="3376150">
                  <a:extLst>
                    <a:ext uri="{9D8B030D-6E8A-4147-A177-3AD203B41FA5}">
                      <a16:colId xmlns:a16="http://schemas.microsoft.com/office/drawing/2014/main" val="20000"/>
                    </a:ext>
                  </a:extLst>
                </a:gridCol>
                <a:gridCol w="3376150">
                  <a:extLst>
                    <a:ext uri="{9D8B030D-6E8A-4147-A177-3AD203B41FA5}">
                      <a16:colId xmlns:a16="http://schemas.microsoft.com/office/drawing/2014/main" val="20001"/>
                    </a:ext>
                  </a:extLst>
                </a:gridCol>
              </a:tblGrid>
              <a:tr h="731500">
                <a:tc>
                  <a:txBody>
                    <a:bodyPr/>
                    <a:lstStyle/>
                    <a:p>
                      <a:pPr marL="0" lvl="0" indent="0" algn="l" rtl="0">
                        <a:spcBef>
                          <a:spcPts val="0"/>
                        </a:spcBef>
                        <a:spcAft>
                          <a:spcPts val="0"/>
                        </a:spcAft>
                        <a:buNone/>
                      </a:pPr>
                      <a:r>
                        <a:rPr lang="en-GB">
                          <a:solidFill>
                            <a:schemeClr val="lt1"/>
                          </a:solidFill>
                        </a:rPr>
                        <a:t>Parameter </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Value</a:t>
                      </a:r>
                      <a:endParaRPr>
                        <a:solidFill>
                          <a:schemeClr val="lt1"/>
                        </a:solidFill>
                      </a:endParaRPr>
                    </a:p>
                  </a:txBody>
                  <a:tcPr marL="91425" marR="91425" marT="91425" marB="91425"/>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GB">
                          <a:solidFill>
                            <a:schemeClr val="lt1"/>
                          </a:solidFill>
                        </a:rPr>
                        <a:t>Avg. Power</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0.656 uW</a:t>
                      </a:r>
                      <a:endParaRPr>
                        <a:solidFill>
                          <a:schemeClr val="lt1"/>
                        </a:solidFill>
                      </a:endParaRPr>
                    </a:p>
                  </a:txBody>
                  <a:tcPr marL="91425" marR="91425" marT="91425" marB="91425"/>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None/>
                      </a:pPr>
                      <a:r>
                        <a:rPr lang="en-GB">
                          <a:solidFill>
                            <a:schemeClr val="lt1"/>
                          </a:solidFill>
                        </a:rPr>
                        <a:t>tpHL</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110.12 p s</a:t>
                      </a:r>
                      <a:endParaRPr>
                        <a:solidFill>
                          <a:schemeClr val="lt1"/>
                        </a:solidFill>
                      </a:endParaRPr>
                    </a:p>
                  </a:txBody>
                  <a:tcPr marL="91425" marR="91425" marT="91425" marB="91425"/>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r>
                        <a:rPr lang="en-GB">
                          <a:solidFill>
                            <a:schemeClr val="lt1"/>
                          </a:solidFill>
                        </a:rPr>
                        <a:t>tpLH</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137.15 p s</a:t>
                      </a:r>
                      <a:endParaRPr>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1"/>
          <p:cNvSpPr txBox="1"/>
          <p:nvPr/>
        </p:nvSpPr>
        <p:spPr>
          <a:xfrm>
            <a:off x="954550" y="372800"/>
            <a:ext cx="8473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solidFill>
                  <a:schemeClr val="lt1"/>
                </a:solidFill>
                <a:latin typeface="Oswald"/>
                <a:ea typeface="Oswald"/>
                <a:cs typeface="Oswald"/>
                <a:sym typeface="Oswald"/>
              </a:rPr>
              <a:t>Delay of the critical path (subtraction with borrow operation)</a:t>
            </a:r>
            <a:endParaRPr sz="2500">
              <a:solidFill>
                <a:schemeClr val="lt1"/>
              </a:solidFill>
              <a:latin typeface="Oswald"/>
              <a:ea typeface="Oswald"/>
              <a:cs typeface="Oswald"/>
              <a:sym typeface="Oswald"/>
            </a:endParaRPr>
          </a:p>
        </p:txBody>
      </p:sp>
      <p:sp>
        <p:nvSpPr>
          <p:cNvPr id="269" name="Google Shape;269;p21"/>
          <p:cNvSpPr txBox="1"/>
          <p:nvPr/>
        </p:nvSpPr>
        <p:spPr>
          <a:xfrm>
            <a:off x="600750" y="3230675"/>
            <a:ext cx="4669800" cy="116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solidFill>
                <a:schemeClr val="lt1"/>
              </a:solidFill>
              <a:latin typeface="Lato"/>
              <a:ea typeface="Lato"/>
              <a:cs typeface="Lato"/>
              <a:sym typeface="Lato"/>
            </a:endParaRPr>
          </a:p>
          <a:p>
            <a:pPr marL="0" lvl="0" indent="0" algn="l" rtl="0">
              <a:spcBef>
                <a:spcPts val="0"/>
              </a:spcBef>
              <a:spcAft>
                <a:spcPts val="0"/>
              </a:spcAft>
              <a:buNone/>
            </a:pPr>
            <a:r>
              <a:rPr lang="en-GB" sz="2100">
                <a:solidFill>
                  <a:schemeClr val="lt1"/>
                </a:solidFill>
                <a:latin typeface="Lato"/>
                <a:ea typeface="Lato"/>
                <a:cs typeface="Lato"/>
                <a:sym typeface="Lato"/>
              </a:rPr>
              <a:t>tpHL :  278.7 ps</a:t>
            </a:r>
            <a:endParaRPr sz="2100">
              <a:solidFill>
                <a:schemeClr val="lt1"/>
              </a:solidFill>
              <a:latin typeface="Lato"/>
              <a:ea typeface="Lato"/>
              <a:cs typeface="Lato"/>
              <a:sym typeface="Lato"/>
            </a:endParaRPr>
          </a:p>
          <a:p>
            <a:pPr marL="0" lvl="0" indent="0" algn="l" rtl="0">
              <a:spcBef>
                <a:spcPts val="0"/>
              </a:spcBef>
              <a:spcAft>
                <a:spcPts val="0"/>
              </a:spcAft>
              <a:buNone/>
            </a:pPr>
            <a:r>
              <a:rPr lang="en-GB" sz="2100">
                <a:solidFill>
                  <a:schemeClr val="lt1"/>
                </a:solidFill>
                <a:latin typeface="Lato"/>
                <a:ea typeface="Lato"/>
                <a:cs typeface="Lato"/>
                <a:sym typeface="Lato"/>
              </a:rPr>
              <a:t>tpLH : 375.9 ps</a:t>
            </a:r>
            <a:endParaRPr sz="2100">
              <a:solidFill>
                <a:schemeClr val="lt1"/>
              </a:solidFill>
              <a:latin typeface="Lato"/>
              <a:ea typeface="Lato"/>
              <a:cs typeface="Lato"/>
              <a:sym typeface="Lato"/>
            </a:endParaRPr>
          </a:p>
        </p:txBody>
      </p:sp>
      <p:pic>
        <p:nvPicPr>
          <p:cNvPr id="270" name="Google Shape;270;p21"/>
          <p:cNvPicPr preferRelativeResize="0"/>
          <p:nvPr/>
        </p:nvPicPr>
        <p:blipFill rotWithShape="1">
          <a:blip r:embed="rId3">
            <a:alphaModFix/>
          </a:blip>
          <a:srcRect l="11284" t="22134" r="47964" b="70757"/>
          <a:stretch/>
        </p:blipFill>
        <p:spPr>
          <a:xfrm>
            <a:off x="600750" y="1331675"/>
            <a:ext cx="8256600" cy="1509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2"/>
          <p:cNvSpPr txBox="1">
            <a:spLocks noGrp="1"/>
          </p:cNvSpPr>
          <p:nvPr>
            <p:ph type="title"/>
          </p:nvPr>
        </p:nvSpPr>
        <p:spPr>
          <a:xfrm>
            <a:off x="1095350" y="63350"/>
            <a:ext cx="4672200" cy="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Arial"/>
                <a:ea typeface="Arial"/>
                <a:cs typeface="Arial"/>
                <a:sym typeface="Arial"/>
              </a:rPr>
              <a:t>OP-CODE and power gating logic</a:t>
            </a:r>
            <a:endParaRPr sz="2000">
              <a:latin typeface="Arial"/>
              <a:ea typeface="Arial"/>
              <a:cs typeface="Arial"/>
              <a:sym typeface="Arial"/>
            </a:endParaRPr>
          </a:p>
          <a:p>
            <a:pPr marL="0" lvl="0" indent="0" algn="l" rtl="0">
              <a:spcBef>
                <a:spcPts val="0"/>
              </a:spcBef>
              <a:spcAft>
                <a:spcPts val="0"/>
              </a:spcAft>
              <a:buNone/>
            </a:pPr>
            <a:endParaRPr sz="3000">
              <a:latin typeface="Oswald"/>
              <a:ea typeface="Oswald"/>
              <a:cs typeface="Oswald"/>
              <a:sym typeface="Oswald"/>
            </a:endParaRPr>
          </a:p>
        </p:txBody>
      </p:sp>
      <p:graphicFrame>
        <p:nvGraphicFramePr>
          <p:cNvPr id="276" name="Google Shape;276;p22"/>
          <p:cNvGraphicFramePr/>
          <p:nvPr/>
        </p:nvGraphicFramePr>
        <p:xfrm>
          <a:off x="226250" y="1012425"/>
          <a:ext cx="3000000" cy="3000000"/>
        </p:xfrm>
        <a:graphic>
          <a:graphicData uri="http://schemas.openxmlformats.org/drawingml/2006/table">
            <a:tbl>
              <a:tblPr>
                <a:noFill/>
                <a:tableStyleId>{DA7D5D61-93B6-444E-A60C-AE906A610C37}</a:tableStyleId>
              </a:tblPr>
              <a:tblGrid>
                <a:gridCol w="2172875">
                  <a:extLst>
                    <a:ext uri="{9D8B030D-6E8A-4147-A177-3AD203B41FA5}">
                      <a16:colId xmlns:a16="http://schemas.microsoft.com/office/drawing/2014/main" val="20000"/>
                    </a:ext>
                  </a:extLst>
                </a:gridCol>
                <a:gridCol w="2172875">
                  <a:extLst>
                    <a:ext uri="{9D8B030D-6E8A-4147-A177-3AD203B41FA5}">
                      <a16:colId xmlns:a16="http://schemas.microsoft.com/office/drawing/2014/main" val="20001"/>
                    </a:ext>
                  </a:extLst>
                </a:gridCol>
              </a:tblGrid>
              <a:tr h="491950">
                <a:tc>
                  <a:txBody>
                    <a:bodyPr/>
                    <a:lstStyle/>
                    <a:p>
                      <a:pPr marL="0" lvl="0" indent="0" algn="ctr" rtl="0">
                        <a:spcBef>
                          <a:spcPts val="0"/>
                        </a:spcBef>
                        <a:spcAft>
                          <a:spcPts val="0"/>
                        </a:spcAft>
                        <a:buNone/>
                      </a:pPr>
                      <a:r>
                        <a:rPr lang="en-GB">
                          <a:solidFill>
                            <a:schemeClr val="lt1"/>
                          </a:solidFill>
                        </a:rPr>
                        <a:t>0000</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76200"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Add</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lnT w="76200" cap="flat" cmpd="sng">
                      <a:solidFill>
                        <a:srgbClr val="9E9E9E"/>
                      </a:solidFill>
                      <a:prstDash val="solid"/>
                      <a:round/>
                      <a:headEnd type="none" w="sm" len="sm"/>
                      <a:tailEnd type="none" w="sm" len="sm"/>
                    </a:lnT>
                  </a:tcPr>
                </a:tc>
                <a:extLst>
                  <a:ext uri="{0D108BD9-81ED-4DB2-BD59-A6C34878D82A}">
                    <a16:rowId xmlns:a16="http://schemas.microsoft.com/office/drawing/2014/main" val="10000"/>
                  </a:ext>
                </a:extLst>
              </a:tr>
              <a:tr h="443375">
                <a:tc>
                  <a:txBody>
                    <a:bodyPr/>
                    <a:lstStyle/>
                    <a:p>
                      <a:pPr marL="0" lvl="0" indent="0" algn="ctr" rtl="0">
                        <a:spcBef>
                          <a:spcPts val="0"/>
                        </a:spcBef>
                        <a:spcAft>
                          <a:spcPts val="0"/>
                        </a:spcAft>
                        <a:buNone/>
                      </a:pPr>
                      <a:r>
                        <a:rPr lang="en-GB">
                          <a:solidFill>
                            <a:schemeClr val="lt1"/>
                          </a:solidFill>
                        </a:rPr>
                        <a:t>0001</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Add with carry</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tcPr>
                </a:tc>
                <a:extLst>
                  <a:ext uri="{0D108BD9-81ED-4DB2-BD59-A6C34878D82A}">
                    <a16:rowId xmlns:a16="http://schemas.microsoft.com/office/drawing/2014/main" val="10001"/>
                  </a:ext>
                </a:extLst>
              </a:tr>
              <a:tr h="443375">
                <a:tc>
                  <a:txBody>
                    <a:bodyPr/>
                    <a:lstStyle/>
                    <a:p>
                      <a:pPr marL="0" lvl="0" indent="0" algn="ctr" rtl="0">
                        <a:spcBef>
                          <a:spcPts val="0"/>
                        </a:spcBef>
                        <a:spcAft>
                          <a:spcPts val="0"/>
                        </a:spcAft>
                        <a:buNone/>
                      </a:pPr>
                      <a:r>
                        <a:rPr lang="en-GB">
                          <a:solidFill>
                            <a:schemeClr val="lt1"/>
                          </a:solidFill>
                        </a:rPr>
                        <a:t>0010</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Subtract</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tcPr>
                </a:tc>
                <a:extLst>
                  <a:ext uri="{0D108BD9-81ED-4DB2-BD59-A6C34878D82A}">
                    <a16:rowId xmlns:a16="http://schemas.microsoft.com/office/drawing/2014/main" val="10002"/>
                  </a:ext>
                </a:extLst>
              </a:tr>
              <a:tr h="443375">
                <a:tc>
                  <a:txBody>
                    <a:bodyPr/>
                    <a:lstStyle/>
                    <a:p>
                      <a:pPr marL="0" lvl="0" indent="0" algn="ctr" rtl="0">
                        <a:spcBef>
                          <a:spcPts val="0"/>
                        </a:spcBef>
                        <a:spcAft>
                          <a:spcPts val="0"/>
                        </a:spcAft>
                        <a:buNone/>
                      </a:pPr>
                      <a:r>
                        <a:rPr lang="en-GB">
                          <a:solidFill>
                            <a:schemeClr val="lt1"/>
                          </a:solidFill>
                        </a:rPr>
                        <a:t>0011</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762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Subtract with borrow</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lnB w="762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43375">
                <a:tc>
                  <a:txBody>
                    <a:bodyPr/>
                    <a:lstStyle/>
                    <a:p>
                      <a:pPr marL="0" lvl="0" indent="0" algn="ctr" rtl="0">
                        <a:spcBef>
                          <a:spcPts val="0"/>
                        </a:spcBef>
                        <a:spcAft>
                          <a:spcPts val="0"/>
                        </a:spcAft>
                        <a:buNone/>
                      </a:pPr>
                      <a:r>
                        <a:rPr lang="en-GB">
                          <a:solidFill>
                            <a:schemeClr val="lt1"/>
                          </a:solidFill>
                        </a:rPr>
                        <a:t>0100</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76200"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1s complement</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lnT w="76200"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r h="443375">
                <a:tc>
                  <a:txBody>
                    <a:bodyPr/>
                    <a:lstStyle/>
                    <a:p>
                      <a:pPr marL="0" lvl="0" indent="0" algn="ctr" rtl="0">
                        <a:spcBef>
                          <a:spcPts val="0"/>
                        </a:spcBef>
                        <a:spcAft>
                          <a:spcPts val="0"/>
                        </a:spcAft>
                        <a:buNone/>
                      </a:pPr>
                      <a:r>
                        <a:rPr lang="en-GB">
                          <a:solidFill>
                            <a:schemeClr val="lt1"/>
                          </a:solidFill>
                        </a:rPr>
                        <a:t>0101</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2s complement</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tcPr>
                </a:tc>
                <a:extLst>
                  <a:ext uri="{0D108BD9-81ED-4DB2-BD59-A6C34878D82A}">
                    <a16:rowId xmlns:a16="http://schemas.microsoft.com/office/drawing/2014/main" val="10005"/>
                  </a:ext>
                </a:extLst>
              </a:tr>
              <a:tr h="443375">
                <a:tc>
                  <a:txBody>
                    <a:bodyPr/>
                    <a:lstStyle/>
                    <a:p>
                      <a:pPr marL="0" lvl="0" indent="0" algn="ctr" rtl="0">
                        <a:spcBef>
                          <a:spcPts val="0"/>
                        </a:spcBef>
                        <a:spcAft>
                          <a:spcPts val="0"/>
                        </a:spcAft>
                        <a:buNone/>
                      </a:pPr>
                      <a:r>
                        <a:rPr lang="en-GB">
                          <a:solidFill>
                            <a:schemeClr val="lt1"/>
                          </a:solidFill>
                        </a:rPr>
                        <a:t>0110</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Increment </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tcPr>
                </a:tc>
                <a:extLst>
                  <a:ext uri="{0D108BD9-81ED-4DB2-BD59-A6C34878D82A}">
                    <a16:rowId xmlns:a16="http://schemas.microsoft.com/office/drawing/2014/main" val="10006"/>
                  </a:ext>
                </a:extLst>
              </a:tr>
              <a:tr h="443375">
                <a:tc>
                  <a:txBody>
                    <a:bodyPr/>
                    <a:lstStyle/>
                    <a:p>
                      <a:pPr marL="0" lvl="0" indent="0" algn="ctr" rtl="0">
                        <a:spcBef>
                          <a:spcPts val="0"/>
                        </a:spcBef>
                        <a:spcAft>
                          <a:spcPts val="0"/>
                        </a:spcAft>
                        <a:buNone/>
                      </a:pPr>
                      <a:r>
                        <a:rPr lang="en-GB">
                          <a:solidFill>
                            <a:schemeClr val="lt1"/>
                          </a:solidFill>
                        </a:rPr>
                        <a:t>0111</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762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Decrement</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lnB w="76200"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277" name="Google Shape;277;p22"/>
          <p:cNvGraphicFramePr/>
          <p:nvPr/>
        </p:nvGraphicFramePr>
        <p:xfrm>
          <a:off x="5010850" y="951900"/>
          <a:ext cx="3000000" cy="3000000"/>
        </p:xfrm>
        <a:graphic>
          <a:graphicData uri="http://schemas.openxmlformats.org/drawingml/2006/table">
            <a:tbl>
              <a:tblPr>
                <a:noFill/>
                <a:tableStyleId>{DA7D5D61-93B6-444E-A60C-AE906A610C37}</a:tableStyleId>
              </a:tblPr>
              <a:tblGrid>
                <a:gridCol w="1889100">
                  <a:extLst>
                    <a:ext uri="{9D8B030D-6E8A-4147-A177-3AD203B41FA5}">
                      <a16:colId xmlns:a16="http://schemas.microsoft.com/office/drawing/2014/main" val="20000"/>
                    </a:ext>
                  </a:extLst>
                </a:gridCol>
                <a:gridCol w="1889100">
                  <a:extLst>
                    <a:ext uri="{9D8B030D-6E8A-4147-A177-3AD203B41FA5}">
                      <a16:colId xmlns:a16="http://schemas.microsoft.com/office/drawing/2014/main" val="20001"/>
                    </a:ext>
                  </a:extLst>
                </a:gridCol>
              </a:tblGrid>
              <a:tr h="454750">
                <a:tc>
                  <a:txBody>
                    <a:bodyPr/>
                    <a:lstStyle/>
                    <a:p>
                      <a:pPr marL="0" lvl="0" indent="0" algn="ctr" rtl="0">
                        <a:spcBef>
                          <a:spcPts val="0"/>
                        </a:spcBef>
                        <a:spcAft>
                          <a:spcPts val="0"/>
                        </a:spcAft>
                        <a:buNone/>
                      </a:pPr>
                      <a:r>
                        <a:rPr lang="en-GB">
                          <a:solidFill>
                            <a:schemeClr val="lt1"/>
                          </a:solidFill>
                        </a:rPr>
                        <a:t>1000</a:t>
                      </a:r>
                      <a:endParaRPr/>
                    </a:p>
                  </a:txBody>
                  <a:tcPr marL="91425" marR="91425" marT="91425" marB="91425">
                    <a:lnL w="76200" cap="flat" cmpd="sng">
                      <a:solidFill>
                        <a:srgbClr val="9E9E9E"/>
                      </a:solidFill>
                      <a:prstDash val="solid"/>
                      <a:round/>
                      <a:headEnd type="none" w="sm" len="sm"/>
                      <a:tailEnd type="none" w="sm" len="sm"/>
                    </a:lnL>
                    <a:lnT w="76200"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Shift right</a:t>
                      </a:r>
                      <a:endParaRPr>
                        <a:solidFill>
                          <a:schemeClr val="lt1"/>
                        </a:solidFill>
                      </a:endParaRPr>
                    </a:p>
                  </a:txBody>
                  <a:tcPr marL="91425" marR="91425" marT="91425" marB="91425">
                    <a:lnR w="76200" cap="flat" cmpd="sng">
                      <a:solidFill>
                        <a:srgbClr val="9E9E9E"/>
                      </a:solidFill>
                      <a:prstDash val="solid"/>
                      <a:round/>
                      <a:headEnd type="none" w="sm" len="sm"/>
                      <a:tailEnd type="none" w="sm" len="sm"/>
                    </a:lnR>
                    <a:lnT w="76200" cap="flat" cmpd="sng">
                      <a:solidFill>
                        <a:srgbClr val="9E9E9E"/>
                      </a:solidFill>
                      <a:prstDash val="solid"/>
                      <a:round/>
                      <a:headEnd type="none" w="sm" len="sm"/>
                      <a:tailEnd type="none" w="sm" len="sm"/>
                    </a:lnT>
                  </a:tcPr>
                </a:tc>
                <a:extLst>
                  <a:ext uri="{0D108BD9-81ED-4DB2-BD59-A6C34878D82A}">
                    <a16:rowId xmlns:a16="http://schemas.microsoft.com/office/drawing/2014/main" val="10000"/>
                  </a:ext>
                </a:extLst>
              </a:tr>
              <a:tr h="454750">
                <a:tc>
                  <a:txBody>
                    <a:bodyPr/>
                    <a:lstStyle/>
                    <a:p>
                      <a:pPr marL="0" lvl="0" indent="0" algn="ctr" rtl="0">
                        <a:spcBef>
                          <a:spcPts val="0"/>
                        </a:spcBef>
                        <a:spcAft>
                          <a:spcPts val="0"/>
                        </a:spcAft>
                        <a:buNone/>
                      </a:pPr>
                      <a:r>
                        <a:rPr lang="en-GB">
                          <a:solidFill>
                            <a:schemeClr val="lt1"/>
                          </a:solidFill>
                        </a:rPr>
                        <a:t>1001</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Shift left</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tcPr>
                </a:tc>
                <a:extLst>
                  <a:ext uri="{0D108BD9-81ED-4DB2-BD59-A6C34878D82A}">
                    <a16:rowId xmlns:a16="http://schemas.microsoft.com/office/drawing/2014/main" val="10001"/>
                  </a:ext>
                </a:extLst>
              </a:tr>
              <a:tr h="472875">
                <a:tc>
                  <a:txBody>
                    <a:bodyPr/>
                    <a:lstStyle/>
                    <a:p>
                      <a:pPr marL="0" lvl="0" indent="0" algn="ctr" rtl="0">
                        <a:spcBef>
                          <a:spcPts val="0"/>
                        </a:spcBef>
                        <a:spcAft>
                          <a:spcPts val="0"/>
                        </a:spcAft>
                        <a:buNone/>
                      </a:pPr>
                      <a:r>
                        <a:rPr lang="en-GB">
                          <a:solidFill>
                            <a:schemeClr val="lt1"/>
                          </a:solidFill>
                        </a:rPr>
                        <a:t>1010</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Rotate right</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tcPr>
                </a:tc>
                <a:extLst>
                  <a:ext uri="{0D108BD9-81ED-4DB2-BD59-A6C34878D82A}">
                    <a16:rowId xmlns:a16="http://schemas.microsoft.com/office/drawing/2014/main" val="10002"/>
                  </a:ext>
                </a:extLst>
              </a:tr>
              <a:tr h="454750">
                <a:tc>
                  <a:txBody>
                    <a:bodyPr/>
                    <a:lstStyle/>
                    <a:p>
                      <a:pPr marL="0" lvl="0" indent="0" algn="ctr" rtl="0">
                        <a:spcBef>
                          <a:spcPts val="0"/>
                        </a:spcBef>
                        <a:spcAft>
                          <a:spcPts val="0"/>
                        </a:spcAft>
                        <a:buNone/>
                      </a:pPr>
                      <a:r>
                        <a:rPr lang="en-GB">
                          <a:solidFill>
                            <a:schemeClr val="lt1"/>
                          </a:solidFill>
                        </a:rPr>
                        <a:t>1011</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762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Rotate left</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lnB w="762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4750">
                <a:tc>
                  <a:txBody>
                    <a:bodyPr/>
                    <a:lstStyle/>
                    <a:p>
                      <a:pPr marL="0" lvl="0" indent="0" algn="ctr" rtl="0">
                        <a:spcBef>
                          <a:spcPts val="0"/>
                        </a:spcBef>
                        <a:spcAft>
                          <a:spcPts val="0"/>
                        </a:spcAft>
                        <a:buNone/>
                      </a:pPr>
                      <a:r>
                        <a:rPr lang="en-GB">
                          <a:solidFill>
                            <a:schemeClr val="lt1"/>
                          </a:solidFill>
                        </a:rPr>
                        <a:t>1100</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76200"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Bitwise And</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lnT w="76200"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r h="454750">
                <a:tc>
                  <a:txBody>
                    <a:bodyPr/>
                    <a:lstStyle/>
                    <a:p>
                      <a:pPr marL="0" lvl="0" indent="0" algn="ctr" rtl="0">
                        <a:spcBef>
                          <a:spcPts val="0"/>
                        </a:spcBef>
                        <a:spcAft>
                          <a:spcPts val="0"/>
                        </a:spcAft>
                        <a:buNone/>
                      </a:pPr>
                      <a:r>
                        <a:rPr lang="en-GB">
                          <a:solidFill>
                            <a:schemeClr val="lt1"/>
                          </a:solidFill>
                        </a:rPr>
                        <a:t>1101</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Bitwise Or</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tcPr>
                </a:tc>
                <a:extLst>
                  <a:ext uri="{0D108BD9-81ED-4DB2-BD59-A6C34878D82A}">
                    <a16:rowId xmlns:a16="http://schemas.microsoft.com/office/drawing/2014/main" val="10005"/>
                  </a:ext>
                </a:extLst>
              </a:tr>
              <a:tr h="454750">
                <a:tc>
                  <a:txBody>
                    <a:bodyPr/>
                    <a:lstStyle/>
                    <a:p>
                      <a:pPr marL="0" lvl="0" indent="0" algn="ctr" rtl="0">
                        <a:spcBef>
                          <a:spcPts val="0"/>
                        </a:spcBef>
                        <a:spcAft>
                          <a:spcPts val="0"/>
                        </a:spcAft>
                        <a:buNone/>
                      </a:pPr>
                      <a:r>
                        <a:rPr lang="en-GB">
                          <a:solidFill>
                            <a:schemeClr val="lt1"/>
                          </a:solidFill>
                        </a:rPr>
                        <a:t>1110</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Bitwise XOr</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tcPr>
                </a:tc>
                <a:extLst>
                  <a:ext uri="{0D108BD9-81ED-4DB2-BD59-A6C34878D82A}">
                    <a16:rowId xmlns:a16="http://schemas.microsoft.com/office/drawing/2014/main" val="10006"/>
                  </a:ext>
                </a:extLst>
              </a:tr>
              <a:tr h="454750">
                <a:tc>
                  <a:txBody>
                    <a:bodyPr/>
                    <a:lstStyle/>
                    <a:p>
                      <a:pPr marL="0" lvl="0" indent="0" algn="ctr" rtl="0">
                        <a:spcBef>
                          <a:spcPts val="0"/>
                        </a:spcBef>
                        <a:spcAft>
                          <a:spcPts val="0"/>
                        </a:spcAft>
                        <a:buNone/>
                      </a:pPr>
                      <a:r>
                        <a:rPr lang="en-GB">
                          <a:solidFill>
                            <a:schemeClr val="lt1"/>
                          </a:solidFill>
                        </a:rPr>
                        <a:t>1111</a:t>
                      </a:r>
                      <a:endParaRPr>
                        <a:solidFill>
                          <a:schemeClr val="lt1"/>
                        </a:solidFill>
                      </a:endParaRPr>
                    </a:p>
                  </a:txBody>
                  <a:tcPr marL="91425" marR="91425" marT="91425" marB="91425">
                    <a:lnL w="76200"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762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Compare</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76200" cap="flat" cmpd="sng">
                      <a:solidFill>
                        <a:srgbClr val="9E9E9E"/>
                      </a:solidFill>
                      <a:prstDash val="solid"/>
                      <a:round/>
                      <a:headEnd type="none" w="sm" len="sm"/>
                      <a:tailEnd type="none" w="sm" len="sm"/>
                    </a:lnR>
                    <a:lnB w="76200"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3"/>
          <p:cNvSpPr txBox="1">
            <a:spLocks noGrp="1"/>
          </p:cNvSpPr>
          <p:nvPr>
            <p:ph type="title"/>
          </p:nvPr>
        </p:nvSpPr>
        <p:spPr>
          <a:xfrm>
            <a:off x="1095350" y="373850"/>
            <a:ext cx="4672200" cy="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Arial"/>
                <a:ea typeface="Arial"/>
                <a:cs typeface="Arial"/>
                <a:sym typeface="Arial"/>
              </a:rPr>
              <a:t>Power Gating schematic</a:t>
            </a:r>
            <a:endParaRPr sz="2000">
              <a:latin typeface="Arial"/>
              <a:ea typeface="Arial"/>
              <a:cs typeface="Arial"/>
              <a:sym typeface="Arial"/>
            </a:endParaRPr>
          </a:p>
          <a:p>
            <a:pPr marL="0" lvl="0" indent="0" algn="l" rtl="0">
              <a:spcBef>
                <a:spcPts val="0"/>
              </a:spcBef>
              <a:spcAft>
                <a:spcPts val="0"/>
              </a:spcAft>
              <a:buNone/>
            </a:pPr>
            <a:endParaRPr sz="3000">
              <a:latin typeface="Oswald"/>
              <a:ea typeface="Oswald"/>
              <a:cs typeface="Oswald"/>
              <a:sym typeface="Oswald"/>
            </a:endParaRPr>
          </a:p>
        </p:txBody>
      </p:sp>
      <p:pic>
        <p:nvPicPr>
          <p:cNvPr id="283" name="Google Shape;283;p23"/>
          <p:cNvPicPr preferRelativeResize="0"/>
          <p:nvPr/>
        </p:nvPicPr>
        <p:blipFill rotWithShape="1">
          <a:blip r:embed="rId3">
            <a:alphaModFix/>
          </a:blip>
          <a:srcRect l="10851" t="17892" r="1636" b="8895"/>
          <a:stretch/>
        </p:blipFill>
        <p:spPr>
          <a:xfrm>
            <a:off x="653475" y="991100"/>
            <a:ext cx="7861877" cy="3744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4"/>
          <p:cNvSpPr txBox="1">
            <a:spLocks noGrp="1"/>
          </p:cNvSpPr>
          <p:nvPr>
            <p:ph type="title"/>
          </p:nvPr>
        </p:nvSpPr>
        <p:spPr>
          <a:xfrm>
            <a:off x="1095350" y="373850"/>
            <a:ext cx="4672200" cy="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Arial"/>
                <a:ea typeface="Arial"/>
                <a:cs typeface="Arial"/>
                <a:sym typeface="Arial"/>
              </a:rPr>
              <a:t>Power Gating Waveform</a:t>
            </a:r>
            <a:endParaRPr sz="2000">
              <a:latin typeface="Arial"/>
              <a:ea typeface="Arial"/>
              <a:cs typeface="Arial"/>
              <a:sym typeface="Arial"/>
            </a:endParaRPr>
          </a:p>
          <a:p>
            <a:pPr marL="0" lvl="0" indent="0" algn="l" rtl="0">
              <a:spcBef>
                <a:spcPts val="0"/>
              </a:spcBef>
              <a:spcAft>
                <a:spcPts val="0"/>
              </a:spcAft>
              <a:buNone/>
            </a:pPr>
            <a:endParaRPr sz="3000">
              <a:latin typeface="Oswald"/>
              <a:ea typeface="Oswald"/>
              <a:cs typeface="Oswald"/>
              <a:sym typeface="Oswald"/>
            </a:endParaRPr>
          </a:p>
        </p:txBody>
      </p:sp>
      <p:pic>
        <p:nvPicPr>
          <p:cNvPr id="289" name="Google Shape;289;p24"/>
          <p:cNvPicPr preferRelativeResize="0"/>
          <p:nvPr/>
        </p:nvPicPr>
        <p:blipFill rotWithShape="1">
          <a:blip r:embed="rId3">
            <a:alphaModFix/>
          </a:blip>
          <a:srcRect t="19641" b="-8"/>
          <a:stretch/>
        </p:blipFill>
        <p:spPr>
          <a:xfrm>
            <a:off x="271550" y="1005125"/>
            <a:ext cx="8449723" cy="3891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5"/>
          <p:cNvSpPr txBox="1">
            <a:spLocks noGrp="1"/>
          </p:cNvSpPr>
          <p:nvPr>
            <p:ph type="title"/>
          </p:nvPr>
        </p:nvSpPr>
        <p:spPr>
          <a:xfrm>
            <a:off x="3699300" y="1711775"/>
            <a:ext cx="19398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b="1"/>
              <a:t>ADDER</a:t>
            </a:r>
            <a:endParaRPr sz="2700" b="1"/>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952</Words>
  <Application>Microsoft Office PowerPoint</Application>
  <PresentationFormat>On-screen Show (16:9)</PresentationFormat>
  <Paragraphs>176</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Roboto</vt:lpstr>
      <vt:lpstr>Montserrat</vt:lpstr>
      <vt:lpstr>Arial</vt:lpstr>
      <vt:lpstr>Lato</vt:lpstr>
      <vt:lpstr>Times New Roman</vt:lpstr>
      <vt:lpstr>Oswald</vt:lpstr>
      <vt:lpstr>Average</vt:lpstr>
      <vt:lpstr>Focus</vt:lpstr>
      <vt:lpstr>VLSI Full Custom Design</vt:lpstr>
      <vt:lpstr>PowerPoint Presentation</vt:lpstr>
      <vt:lpstr>PowerPoint Presentation</vt:lpstr>
      <vt:lpstr>Power test results</vt:lpstr>
      <vt:lpstr>PowerPoint Presentation</vt:lpstr>
      <vt:lpstr>OP-CODE and power gating logic </vt:lpstr>
      <vt:lpstr>Power Gating schematic </vt:lpstr>
      <vt:lpstr>Power Gating Waveform </vt:lpstr>
      <vt:lpstr>ADDER</vt:lpstr>
      <vt:lpstr>PowerPoint Presentation</vt:lpstr>
      <vt:lpstr>PowerPoint Presentation</vt:lpstr>
      <vt:lpstr>PowerPoint Presentation</vt:lpstr>
      <vt:lpstr>PowerPoint Presentation</vt:lpstr>
      <vt:lpstr>PowerPoint Presentation</vt:lpstr>
      <vt:lpstr>Shifters</vt:lpstr>
      <vt:lpstr>PowerPoint Presentation</vt:lpstr>
      <vt:lpstr>PowerPoint Presentation</vt:lpstr>
      <vt:lpstr>PowerPoint Presentation</vt:lpstr>
      <vt:lpstr>Comparator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MUX</vt:lpstr>
      <vt:lpstr>16-4 MUX schematic</vt:lpstr>
      <vt:lpstr>4-1 MUX schematic</vt:lpstr>
      <vt:lpstr>MUX 2-1 Schematic  </vt:lpstr>
      <vt:lpstr>Challenges</vt:lpstr>
      <vt:lpstr>Solutions</vt:lpstr>
      <vt:lpstr>Summary of the results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iT</cp:lastModifiedBy>
  <cp:revision>2</cp:revision>
  <dcterms:modified xsi:type="dcterms:W3CDTF">2024-10-06T22:53:15Z</dcterms:modified>
</cp:coreProperties>
</file>